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20" r:id="rId2"/>
    <p:sldId id="257" r:id="rId3"/>
    <p:sldId id="321" r:id="rId4"/>
    <p:sldId id="259" r:id="rId5"/>
    <p:sldId id="372" r:id="rId6"/>
    <p:sldId id="413" r:id="rId7"/>
    <p:sldId id="414" r:id="rId8"/>
    <p:sldId id="289" r:id="rId9"/>
    <p:sldId id="415" r:id="rId10"/>
    <p:sldId id="416" r:id="rId11"/>
    <p:sldId id="417" r:id="rId12"/>
    <p:sldId id="418" r:id="rId13"/>
    <p:sldId id="419" r:id="rId14"/>
    <p:sldId id="420" r:id="rId15"/>
    <p:sldId id="421" r:id="rId16"/>
    <p:sldId id="422" r:id="rId17"/>
    <p:sldId id="423" r:id="rId18"/>
    <p:sldId id="424" r:id="rId19"/>
    <p:sldId id="425" r:id="rId20"/>
    <p:sldId id="290" r:id="rId21"/>
    <p:sldId id="426" r:id="rId22"/>
    <p:sldId id="427" r:id="rId23"/>
    <p:sldId id="291" r:id="rId24"/>
    <p:sldId id="428" r:id="rId25"/>
    <p:sldId id="429" r:id="rId26"/>
    <p:sldId id="430" r:id="rId27"/>
    <p:sldId id="401" r:id="rId28"/>
    <p:sldId id="431" r:id="rId29"/>
    <p:sldId id="30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6" orient="horz" pos="323" userDrawn="1">
          <p15:clr>
            <a:srgbClr val="A4A3A4"/>
          </p15:clr>
        </p15:guide>
        <p15:guide id="7" orient="horz" pos="4020" userDrawn="1">
          <p15:clr>
            <a:srgbClr val="A4A3A4"/>
          </p15:clr>
        </p15:guide>
        <p15:guide id="8" orient="horz" pos="2183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遄" initials="刘" lastIdx="1" clrIdx="0">
    <p:extLst>
      <p:ext uri="{19B8F6BF-5375-455C-9EA6-DF929625EA0E}">
        <p15:presenceInfo xmlns:p15="http://schemas.microsoft.com/office/powerpoint/2012/main" userId="4bc785c90a62af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BD5E8"/>
    <a:srgbClr val="E7EBF4"/>
    <a:srgbClr val="007DDA"/>
    <a:srgbClr val="005696"/>
    <a:srgbClr val="6295B7"/>
    <a:srgbClr val="005DA2"/>
    <a:srgbClr val="0078D2"/>
    <a:srgbClr val="003760"/>
    <a:srgbClr val="0069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4" autoAdjust="0"/>
    <p:restoredTop sz="94414" autoAdjust="0"/>
  </p:normalViewPr>
  <p:slideViewPr>
    <p:cSldViewPr snapToGrid="0">
      <p:cViewPr varScale="1">
        <p:scale>
          <a:sx n="77" d="100"/>
          <a:sy n="77" d="100"/>
        </p:scale>
        <p:origin x="1027" y="58"/>
      </p:cViewPr>
      <p:guideLst>
        <p:guide pos="438"/>
        <p:guide orient="horz" pos="323"/>
        <p:guide orient="horz" pos="4020"/>
        <p:guide orient="horz" pos="2183"/>
        <p:guide pos="7242"/>
        <p:guide pos="3840"/>
      </p:guideLst>
    </p:cSldViewPr>
  </p:slideViewPr>
  <p:outlineViewPr>
    <p:cViewPr>
      <p:scale>
        <a:sx n="33" d="100"/>
        <a:sy n="33" d="100"/>
      </p:scale>
      <p:origin x="0" y="-15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19C6B-68F6-4F8F-9BF0-69E32918309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63091-C114-4F9A-BB77-18C7C23C5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58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999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276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175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767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072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88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348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100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048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371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257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064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16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952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44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691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598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26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501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302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162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959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848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65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98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67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58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07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606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26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3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6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43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37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5A2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475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771650" y="5378570"/>
            <a:ext cx="864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Postfix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Dovecot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部署邮件系统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771650" y="6017309"/>
            <a:ext cx="864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任课教师：刘遄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www.LinuxProbe.com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290762" y="6021105"/>
            <a:ext cx="7610475" cy="0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16296A07-C5D0-430A-8625-D529FCE16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423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784A10-8914-4C31-A231-9053E4E4A4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4" r="21654"/>
          <a:stretch/>
        </p:blipFill>
        <p:spPr>
          <a:xfrm>
            <a:off x="5162184" y="3304909"/>
            <a:ext cx="1867632" cy="185304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813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部署基础的电子邮件系统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D00C8E9-3743-4561-8E00-71D1D0620C0C}"/>
              </a:ext>
            </a:extLst>
          </p:cNvPr>
          <p:cNvGrpSpPr/>
          <p:nvPr/>
        </p:nvGrpSpPr>
        <p:grpSpPr>
          <a:xfrm>
            <a:off x="884168" y="1834576"/>
            <a:ext cx="3277305" cy="3431905"/>
            <a:chOff x="695325" y="1834576"/>
            <a:chExt cx="3277305" cy="3431905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B3233E2D-622F-444B-8057-815B8D428ED6}"/>
                </a:ext>
              </a:extLst>
            </p:cNvPr>
            <p:cNvSpPr/>
            <p:nvPr/>
          </p:nvSpPr>
          <p:spPr>
            <a:xfrm>
              <a:off x="707173" y="1834576"/>
              <a:ext cx="3257133" cy="3431905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5F4D2AD-99BE-4363-A66F-00F01C8E19AC}"/>
                </a:ext>
              </a:extLst>
            </p:cNvPr>
            <p:cNvSpPr txBox="1"/>
            <p:nvPr/>
          </p:nvSpPr>
          <p:spPr>
            <a:xfrm>
              <a:off x="827851" y="2683066"/>
              <a:ext cx="3058350" cy="11568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配置服务器主机名称，需要保证服务器主机名称与发信域名保持一致。</a:t>
              </a: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340C6777-88D4-469F-A22A-AE621C8EA59C}"/>
                </a:ext>
              </a:extLst>
            </p:cNvPr>
            <p:cNvSpPr/>
            <p:nvPr/>
          </p:nvSpPr>
          <p:spPr>
            <a:xfrm>
              <a:off x="695325" y="1834577"/>
              <a:ext cx="3277305" cy="761043"/>
            </a:xfrm>
            <a:custGeom>
              <a:avLst/>
              <a:gdLst>
                <a:gd name="connsiteX0" fmla="*/ 74921 w 3268788"/>
                <a:gd name="connsiteY0" fmla="*/ 0 h 981652"/>
                <a:gd name="connsiteX1" fmla="*/ 3193867 w 3268788"/>
                <a:gd name="connsiteY1" fmla="*/ 0 h 981652"/>
                <a:gd name="connsiteX2" fmla="*/ 3268788 w 3268788"/>
                <a:gd name="connsiteY2" fmla="*/ 74921 h 981652"/>
                <a:gd name="connsiteX3" fmla="*/ 3268788 w 3268788"/>
                <a:gd name="connsiteY3" fmla="*/ 981652 h 981652"/>
                <a:gd name="connsiteX4" fmla="*/ 0 w 3268788"/>
                <a:gd name="connsiteY4" fmla="*/ 981652 h 981652"/>
                <a:gd name="connsiteX5" fmla="*/ 0 w 3268788"/>
                <a:gd name="connsiteY5" fmla="*/ 74921 h 981652"/>
                <a:gd name="connsiteX6" fmla="*/ 74921 w 3268788"/>
                <a:gd name="connsiteY6" fmla="*/ 0 h 9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788" h="981652">
                  <a:moveTo>
                    <a:pt x="74921" y="0"/>
                  </a:moveTo>
                  <a:lnTo>
                    <a:pt x="3193867" y="0"/>
                  </a:lnTo>
                  <a:cubicBezTo>
                    <a:pt x="3235245" y="0"/>
                    <a:pt x="3268788" y="33543"/>
                    <a:pt x="3268788" y="74921"/>
                  </a:cubicBezTo>
                  <a:lnTo>
                    <a:pt x="3268788" y="981652"/>
                  </a:lnTo>
                  <a:lnTo>
                    <a:pt x="0" y="981652"/>
                  </a:lnTo>
                  <a:lnTo>
                    <a:pt x="0" y="74921"/>
                  </a:lnTo>
                  <a:cubicBezTo>
                    <a:pt x="0" y="33543"/>
                    <a:pt x="33543" y="0"/>
                    <a:pt x="74921" y="0"/>
                  </a:cubicBezTo>
                  <a:close/>
                </a:path>
              </a:pathLst>
            </a:custGeom>
            <a:gradFill>
              <a:gsLst>
                <a:gs pos="16000">
                  <a:srgbClr val="007DD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79486FE-4600-48AF-BE95-E59B52866A0A}"/>
                </a:ext>
              </a:extLst>
            </p:cNvPr>
            <p:cNvSpPr txBox="1"/>
            <p:nvPr/>
          </p:nvSpPr>
          <p:spPr>
            <a:xfrm>
              <a:off x="827850" y="2101262"/>
              <a:ext cx="856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步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BCE6FA2-6712-4841-9FC0-E136B0F466A5}"/>
              </a:ext>
            </a:extLst>
          </p:cNvPr>
          <p:cNvGrpSpPr/>
          <p:nvPr/>
        </p:nvGrpSpPr>
        <p:grpSpPr>
          <a:xfrm>
            <a:off x="4439533" y="1834576"/>
            <a:ext cx="3277305" cy="3431905"/>
            <a:chOff x="695325" y="1834576"/>
            <a:chExt cx="3277305" cy="3431905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D071DA78-20EC-4383-B708-789F79FF790C}"/>
                </a:ext>
              </a:extLst>
            </p:cNvPr>
            <p:cNvSpPr/>
            <p:nvPr/>
          </p:nvSpPr>
          <p:spPr>
            <a:xfrm>
              <a:off x="707173" y="1834576"/>
              <a:ext cx="3257133" cy="3431905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303715D-785C-4351-98E2-E31AA9A1F44C}"/>
                </a:ext>
              </a:extLst>
            </p:cNvPr>
            <p:cNvSpPr txBox="1"/>
            <p:nvPr/>
          </p:nvSpPr>
          <p:spPr>
            <a:xfrm>
              <a:off x="827851" y="2683066"/>
              <a:ext cx="3058350" cy="15261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清空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iptables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防火墙默认策略，并保存策略状态，避免因防火墙中默认存在的策略阻止了客户端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DNS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解析域名及收发邮件。</a:t>
              </a: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8E3D38B7-2AEA-41C8-9EF6-DEACDFE43D51}"/>
                </a:ext>
              </a:extLst>
            </p:cNvPr>
            <p:cNvSpPr/>
            <p:nvPr/>
          </p:nvSpPr>
          <p:spPr>
            <a:xfrm>
              <a:off x="695325" y="1834577"/>
              <a:ext cx="3277305" cy="761043"/>
            </a:xfrm>
            <a:custGeom>
              <a:avLst/>
              <a:gdLst>
                <a:gd name="connsiteX0" fmla="*/ 74921 w 3268788"/>
                <a:gd name="connsiteY0" fmla="*/ 0 h 981652"/>
                <a:gd name="connsiteX1" fmla="*/ 3193867 w 3268788"/>
                <a:gd name="connsiteY1" fmla="*/ 0 h 981652"/>
                <a:gd name="connsiteX2" fmla="*/ 3268788 w 3268788"/>
                <a:gd name="connsiteY2" fmla="*/ 74921 h 981652"/>
                <a:gd name="connsiteX3" fmla="*/ 3268788 w 3268788"/>
                <a:gd name="connsiteY3" fmla="*/ 981652 h 981652"/>
                <a:gd name="connsiteX4" fmla="*/ 0 w 3268788"/>
                <a:gd name="connsiteY4" fmla="*/ 981652 h 981652"/>
                <a:gd name="connsiteX5" fmla="*/ 0 w 3268788"/>
                <a:gd name="connsiteY5" fmla="*/ 74921 h 981652"/>
                <a:gd name="connsiteX6" fmla="*/ 74921 w 3268788"/>
                <a:gd name="connsiteY6" fmla="*/ 0 h 9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788" h="981652">
                  <a:moveTo>
                    <a:pt x="74921" y="0"/>
                  </a:moveTo>
                  <a:lnTo>
                    <a:pt x="3193867" y="0"/>
                  </a:lnTo>
                  <a:cubicBezTo>
                    <a:pt x="3235245" y="0"/>
                    <a:pt x="3268788" y="33543"/>
                    <a:pt x="3268788" y="74921"/>
                  </a:cubicBezTo>
                  <a:lnTo>
                    <a:pt x="3268788" y="981652"/>
                  </a:lnTo>
                  <a:lnTo>
                    <a:pt x="0" y="981652"/>
                  </a:lnTo>
                  <a:lnTo>
                    <a:pt x="0" y="74921"/>
                  </a:lnTo>
                  <a:cubicBezTo>
                    <a:pt x="0" y="33543"/>
                    <a:pt x="33543" y="0"/>
                    <a:pt x="74921" y="0"/>
                  </a:cubicBezTo>
                  <a:close/>
                </a:path>
              </a:pathLst>
            </a:custGeom>
            <a:gradFill>
              <a:gsLst>
                <a:gs pos="16000">
                  <a:srgbClr val="007DD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3843EDE-E655-4CF4-8245-6DD6B9F03BBB}"/>
                </a:ext>
              </a:extLst>
            </p:cNvPr>
            <p:cNvSpPr txBox="1"/>
            <p:nvPr/>
          </p:nvSpPr>
          <p:spPr>
            <a:xfrm>
              <a:off x="827850" y="2101262"/>
              <a:ext cx="856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步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D6035D7-CE00-463C-A01A-E29FEBE9DC0C}"/>
              </a:ext>
            </a:extLst>
          </p:cNvPr>
          <p:cNvGrpSpPr/>
          <p:nvPr/>
        </p:nvGrpSpPr>
        <p:grpSpPr>
          <a:xfrm>
            <a:off x="7994898" y="1834576"/>
            <a:ext cx="3277305" cy="3431905"/>
            <a:chOff x="695325" y="1834576"/>
            <a:chExt cx="3277305" cy="3431905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3614D891-8A83-4C73-BAC1-61C154787F6A}"/>
                </a:ext>
              </a:extLst>
            </p:cNvPr>
            <p:cNvSpPr/>
            <p:nvPr/>
          </p:nvSpPr>
          <p:spPr>
            <a:xfrm>
              <a:off x="707173" y="1834576"/>
              <a:ext cx="3257133" cy="3431905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846FB8F-D32E-4142-9363-92B59EE41ECA}"/>
                </a:ext>
              </a:extLst>
            </p:cNvPr>
            <p:cNvSpPr txBox="1"/>
            <p:nvPr/>
          </p:nvSpPr>
          <p:spPr>
            <a:xfrm>
              <a:off x="827851" y="2683066"/>
              <a:ext cx="3058350" cy="2264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为电子邮件系统提供域名解析。修改好配置文件后记得重启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bind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服务程序，这样电子邮件系统所对应的服务器主机名即为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mail.linuxprobe.com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，而邮件域为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@linuxprobe.com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536C2A29-4DCC-4DBE-8E57-6A5B2FC1A1E7}"/>
                </a:ext>
              </a:extLst>
            </p:cNvPr>
            <p:cNvSpPr/>
            <p:nvPr/>
          </p:nvSpPr>
          <p:spPr>
            <a:xfrm>
              <a:off x="695325" y="1834577"/>
              <a:ext cx="3277305" cy="761043"/>
            </a:xfrm>
            <a:custGeom>
              <a:avLst/>
              <a:gdLst>
                <a:gd name="connsiteX0" fmla="*/ 74921 w 3268788"/>
                <a:gd name="connsiteY0" fmla="*/ 0 h 981652"/>
                <a:gd name="connsiteX1" fmla="*/ 3193867 w 3268788"/>
                <a:gd name="connsiteY1" fmla="*/ 0 h 981652"/>
                <a:gd name="connsiteX2" fmla="*/ 3268788 w 3268788"/>
                <a:gd name="connsiteY2" fmla="*/ 74921 h 981652"/>
                <a:gd name="connsiteX3" fmla="*/ 3268788 w 3268788"/>
                <a:gd name="connsiteY3" fmla="*/ 981652 h 981652"/>
                <a:gd name="connsiteX4" fmla="*/ 0 w 3268788"/>
                <a:gd name="connsiteY4" fmla="*/ 981652 h 981652"/>
                <a:gd name="connsiteX5" fmla="*/ 0 w 3268788"/>
                <a:gd name="connsiteY5" fmla="*/ 74921 h 981652"/>
                <a:gd name="connsiteX6" fmla="*/ 74921 w 3268788"/>
                <a:gd name="connsiteY6" fmla="*/ 0 h 9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788" h="981652">
                  <a:moveTo>
                    <a:pt x="74921" y="0"/>
                  </a:moveTo>
                  <a:lnTo>
                    <a:pt x="3193867" y="0"/>
                  </a:lnTo>
                  <a:cubicBezTo>
                    <a:pt x="3235245" y="0"/>
                    <a:pt x="3268788" y="33543"/>
                    <a:pt x="3268788" y="74921"/>
                  </a:cubicBezTo>
                  <a:lnTo>
                    <a:pt x="3268788" y="981652"/>
                  </a:lnTo>
                  <a:lnTo>
                    <a:pt x="0" y="981652"/>
                  </a:lnTo>
                  <a:lnTo>
                    <a:pt x="0" y="74921"/>
                  </a:lnTo>
                  <a:cubicBezTo>
                    <a:pt x="0" y="33543"/>
                    <a:pt x="33543" y="0"/>
                    <a:pt x="74921" y="0"/>
                  </a:cubicBezTo>
                  <a:close/>
                </a:path>
              </a:pathLst>
            </a:custGeom>
            <a:gradFill>
              <a:gsLst>
                <a:gs pos="16000">
                  <a:srgbClr val="007DD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AEB5C14-C769-4A62-84F3-339080388AFD}"/>
                </a:ext>
              </a:extLst>
            </p:cNvPr>
            <p:cNvSpPr txBox="1"/>
            <p:nvPr/>
          </p:nvSpPr>
          <p:spPr>
            <a:xfrm>
              <a:off x="827850" y="2101262"/>
              <a:ext cx="856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0248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部署基础的电子邮件系统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74" name="图片 353" descr="说明: 第15章 使用Postfix与Dovecot部署邮件系统第15章 使用Postfix与Dovecot部署邮件系统">
            <a:extLst>
              <a:ext uri="{FF2B5EF4-FFF2-40B4-BE49-F238E27FC236}">
                <a16:creationId xmlns:a16="http://schemas.microsoft.com/office/drawing/2014/main" id="{52E92A69-A89C-4CE1-8080-7BEF5DA3A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156" y="1772339"/>
            <a:ext cx="3592909" cy="258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4168F984-FDB1-452C-BD8B-957C31AF5B83}"/>
              </a:ext>
            </a:extLst>
          </p:cNvPr>
          <p:cNvSpPr txBox="1"/>
          <p:nvPr/>
        </p:nvSpPr>
        <p:spPr>
          <a:xfrm>
            <a:off x="1634644" y="5196423"/>
            <a:ext cx="3543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配置服务器的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DNS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19A9D065-1C50-4AC5-ACF6-D7BBD8A22156}"/>
              </a:ext>
            </a:extLst>
          </p:cNvPr>
          <p:cNvSpPr/>
          <p:nvPr/>
        </p:nvSpPr>
        <p:spPr>
          <a:xfrm>
            <a:off x="6276628" y="1772339"/>
            <a:ext cx="4662291" cy="3793416"/>
          </a:xfrm>
          <a:prstGeom prst="roundRect">
            <a:avLst>
              <a:gd name="adj" fmla="val 2292"/>
            </a:avLst>
          </a:prstGeom>
          <a:noFill/>
          <a:ln>
            <a:solidFill>
              <a:srgbClr val="0070C0"/>
            </a:solidFill>
            <a:prstDash val="lgDashDot"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最后，对主机名执行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命令，若能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通，则证明上述操作最后，对主机名执行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命令，若能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通，则证明上述操作全部正确。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注意，在执行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操作时，也会获得主机名对应的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地址，证明上述操作全部正确全部正确。</a:t>
            </a:r>
          </a:p>
        </p:txBody>
      </p:sp>
    </p:spTree>
    <p:extLst>
      <p:ext uri="{BB962C8B-B14F-4D97-AF65-F5344CB8AC3E}">
        <p14:creationId xmlns:p14="http://schemas.microsoft.com/office/powerpoint/2010/main" val="968927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Postfix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D1F5FF1-014B-451B-92AC-C23C241E2279}"/>
              </a:ext>
            </a:extLst>
          </p:cNvPr>
          <p:cNvGrpSpPr/>
          <p:nvPr/>
        </p:nvGrpSpPr>
        <p:grpSpPr>
          <a:xfrm>
            <a:off x="884168" y="1834576"/>
            <a:ext cx="3277305" cy="3431905"/>
            <a:chOff x="695325" y="1834576"/>
            <a:chExt cx="3277305" cy="3431905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9A5BB24E-652A-4682-B5AC-7A1129C6DB4F}"/>
                </a:ext>
              </a:extLst>
            </p:cNvPr>
            <p:cNvSpPr/>
            <p:nvPr/>
          </p:nvSpPr>
          <p:spPr>
            <a:xfrm>
              <a:off x="707173" y="1834576"/>
              <a:ext cx="3257133" cy="3431905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17B0B10-9CA9-43C4-AA89-EA1B87AC64A7}"/>
                </a:ext>
              </a:extLst>
            </p:cNvPr>
            <p:cNvSpPr txBox="1"/>
            <p:nvPr/>
          </p:nvSpPr>
          <p:spPr>
            <a:xfrm>
              <a:off x="827851" y="2683066"/>
              <a:ext cx="3058350" cy="18955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Postfix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是一款由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IBM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资助研发的免费开源电子邮件服务程序，能够很好地兼容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Sendmail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服务程序，可以方便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Sendmail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用户迁移到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Postfix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服务上。</a:t>
              </a: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EBC1E9C1-C32A-4696-BDF9-0786C44EA0E7}"/>
                </a:ext>
              </a:extLst>
            </p:cNvPr>
            <p:cNvSpPr/>
            <p:nvPr/>
          </p:nvSpPr>
          <p:spPr>
            <a:xfrm>
              <a:off x="695325" y="1834577"/>
              <a:ext cx="3277305" cy="761043"/>
            </a:xfrm>
            <a:custGeom>
              <a:avLst/>
              <a:gdLst>
                <a:gd name="connsiteX0" fmla="*/ 74921 w 3268788"/>
                <a:gd name="connsiteY0" fmla="*/ 0 h 981652"/>
                <a:gd name="connsiteX1" fmla="*/ 3193867 w 3268788"/>
                <a:gd name="connsiteY1" fmla="*/ 0 h 981652"/>
                <a:gd name="connsiteX2" fmla="*/ 3268788 w 3268788"/>
                <a:gd name="connsiteY2" fmla="*/ 74921 h 981652"/>
                <a:gd name="connsiteX3" fmla="*/ 3268788 w 3268788"/>
                <a:gd name="connsiteY3" fmla="*/ 981652 h 981652"/>
                <a:gd name="connsiteX4" fmla="*/ 0 w 3268788"/>
                <a:gd name="connsiteY4" fmla="*/ 981652 h 981652"/>
                <a:gd name="connsiteX5" fmla="*/ 0 w 3268788"/>
                <a:gd name="connsiteY5" fmla="*/ 74921 h 981652"/>
                <a:gd name="connsiteX6" fmla="*/ 74921 w 3268788"/>
                <a:gd name="connsiteY6" fmla="*/ 0 h 9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788" h="981652">
                  <a:moveTo>
                    <a:pt x="74921" y="0"/>
                  </a:moveTo>
                  <a:lnTo>
                    <a:pt x="3193867" y="0"/>
                  </a:lnTo>
                  <a:cubicBezTo>
                    <a:pt x="3235245" y="0"/>
                    <a:pt x="3268788" y="33543"/>
                    <a:pt x="3268788" y="74921"/>
                  </a:cubicBezTo>
                  <a:lnTo>
                    <a:pt x="3268788" y="981652"/>
                  </a:lnTo>
                  <a:lnTo>
                    <a:pt x="0" y="981652"/>
                  </a:lnTo>
                  <a:lnTo>
                    <a:pt x="0" y="74921"/>
                  </a:lnTo>
                  <a:cubicBezTo>
                    <a:pt x="0" y="33543"/>
                    <a:pt x="33543" y="0"/>
                    <a:pt x="74921" y="0"/>
                  </a:cubicBezTo>
                  <a:close/>
                </a:path>
              </a:pathLst>
            </a:custGeom>
            <a:gradFill>
              <a:gsLst>
                <a:gs pos="16000">
                  <a:srgbClr val="007DD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89F9595-B9D0-437C-9D08-7DEE576BE545}"/>
                </a:ext>
              </a:extLst>
            </p:cNvPr>
            <p:cNvSpPr txBox="1"/>
            <p:nvPr/>
          </p:nvSpPr>
          <p:spPr>
            <a:xfrm>
              <a:off x="827850" y="210126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94DB4CB-38EA-4AD5-B907-884E2574C54C}"/>
              </a:ext>
            </a:extLst>
          </p:cNvPr>
          <p:cNvGrpSpPr/>
          <p:nvPr/>
        </p:nvGrpSpPr>
        <p:grpSpPr>
          <a:xfrm>
            <a:off x="4439533" y="1834576"/>
            <a:ext cx="3277305" cy="3431905"/>
            <a:chOff x="695325" y="1834576"/>
            <a:chExt cx="3277305" cy="3431905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0C802321-7B86-4DBC-B8E3-98726BE403D8}"/>
                </a:ext>
              </a:extLst>
            </p:cNvPr>
            <p:cNvSpPr/>
            <p:nvPr/>
          </p:nvSpPr>
          <p:spPr>
            <a:xfrm>
              <a:off x="707173" y="1834576"/>
              <a:ext cx="3257133" cy="3431905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7EF53C9-1FA1-4D7C-85CE-74CC81DEDA69}"/>
                </a:ext>
              </a:extLst>
            </p:cNvPr>
            <p:cNvSpPr txBox="1"/>
            <p:nvPr/>
          </p:nvSpPr>
          <p:spPr>
            <a:xfrm>
              <a:off x="827851" y="2683066"/>
              <a:ext cx="3058350" cy="18955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Postfix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服务程序的邮件收发能力强于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Sendmail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服务，而且能自动增加、减少进程的数量来保证电子邮件系统的高性能与稳定性。</a:t>
              </a: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B0E1A760-C8E5-4E92-892E-6F524D7F71EB}"/>
                </a:ext>
              </a:extLst>
            </p:cNvPr>
            <p:cNvSpPr/>
            <p:nvPr/>
          </p:nvSpPr>
          <p:spPr>
            <a:xfrm>
              <a:off x="695325" y="1834577"/>
              <a:ext cx="3277305" cy="761043"/>
            </a:xfrm>
            <a:custGeom>
              <a:avLst/>
              <a:gdLst>
                <a:gd name="connsiteX0" fmla="*/ 74921 w 3268788"/>
                <a:gd name="connsiteY0" fmla="*/ 0 h 981652"/>
                <a:gd name="connsiteX1" fmla="*/ 3193867 w 3268788"/>
                <a:gd name="connsiteY1" fmla="*/ 0 h 981652"/>
                <a:gd name="connsiteX2" fmla="*/ 3268788 w 3268788"/>
                <a:gd name="connsiteY2" fmla="*/ 74921 h 981652"/>
                <a:gd name="connsiteX3" fmla="*/ 3268788 w 3268788"/>
                <a:gd name="connsiteY3" fmla="*/ 981652 h 981652"/>
                <a:gd name="connsiteX4" fmla="*/ 0 w 3268788"/>
                <a:gd name="connsiteY4" fmla="*/ 981652 h 981652"/>
                <a:gd name="connsiteX5" fmla="*/ 0 w 3268788"/>
                <a:gd name="connsiteY5" fmla="*/ 74921 h 981652"/>
                <a:gd name="connsiteX6" fmla="*/ 74921 w 3268788"/>
                <a:gd name="connsiteY6" fmla="*/ 0 h 9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788" h="981652">
                  <a:moveTo>
                    <a:pt x="74921" y="0"/>
                  </a:moveTo>
                  <a:lnTo>
                    <a:pt x="3193867" y="0"/>
                  </a:lnTo>
                  <a:cubicBezTo>
                    <a:pt x="3235245" y="0"/>
                    <a:pt x="3268788" y="33543"/>
                    <a:pt x="3268788" y="74921"/>
                  </a:cubicBezTo>
                  <a:lnTo>
                    <a:pt x="3268788" y="981652"/>
                  </a:lnTo>
                  <a:lnTo>
                    <a:pt x="0" y="981652"/>
                  </a:lnTo>
                  <a:lnTo>
                    <a:pt x="0" y="74921"/>
                  </a:lnTo>
                  <a:cubicBezTo>
                    <a:pt x="0" y="33543"/>
                    <a:pt x="33543" y="0"/>
                    <a:pt x="74921" y="0"/>
                  </a:cubicBezTo>
                  <a:close/>
                </a:path>
              </a:pathLst>
            </a:custGeom>
            <a:gradFill>
              <a:gsLst>
                <a:gs pos="16000">
                  <a:srgbClr val="007DD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0AABCB8-6ADB-4AEB-AF3A-2CB4466C18C7}"/>
                </a:ext>
              </a:extLst>
            </p:cNvPr>
            <p:cNvSpPr txBox="1"/>
            <p:nvPr/>
          </p:nvSpPr>
          <p:spPr>
            <a:xfrm>
              <a:off x="827850" y="210126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优点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6A72962-EAA4-46A9-9D3D-B6EC2D2DC4DF}"/>
              </a:ext>
            </a:extLst>
          </p:cNvPr>
          <p:cNvGrpSpPr/>
          <p:nvPr/>
        </p:nvGrpSpPr>
        <p:grpSpPr>
          <a:xfrm>
            <a:off x="7994898" y="1834576"/>
            <a:ext cx="3277305" cy="3431905"/>
            <a:chOff x="695325" y="1834576"/>
            <a:chExt cx="3277305" cy="3431905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9004D69A-960C-4BDB-9F0F-82CABB99BFDF}"/>
                </a:ext>
              </a:extLst>
            </p:cNvPr>
            <p:cNvSpPr/>
            <p:nvPr/>
          </p:nvSpPr>
          <p:spPr>
            <a:xfrm>
              <a:off x="707173" y="1834576"/>
              <a:ext cx="3257133" cy="3431905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D7D16E4-6B8D-4190-91DA-DEE13087A2A8}"/>
                </a:ext>
              </a:extLst>
            </p:cNvPr>
            <p:cNvSpPr txBox="1"/>
            <p:nvPr/>
          </p:nvSpPr>
          <p:spPr>
            <a:xfrm>
              <a:off x="827851" y="2683066"/>
              <a:ext cx="3058350" cy="15261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Postfix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服务程序由许多小模块组成，每个小模块都可以完成特定的功能，因此可在生产工作环境中根据需求灵活搭配。</a:t>
              </a: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4D073E7-A652-4073-8F64-F42029E0A957}"/>
                </a:ext>
              </a:extLst>
            </p:cNvPr>
            <p:cNvSpPr/>
            <p:nvPr/>
          </p:nvSpPr>
          <p:spPr>
            <a:xfrm>
              <a:off x="695325" y="1834577"/>
              <a:ext cx="3277305" cy="761043"/>
            </a:xfrm>
            <a:custGeom>
              <a:avLst/>
              <a:gdLst>
                <a:gd name="connsiteX0" fmla="*/ 74921 w 3268788"/>
                <a:gd name="connsiteY0" fmla="*/ 0 h 981652"/>
                <a:gd name="connsiteX1" fmla="*/ 3193867 w 3268788"/>
                <a:gd name="connsiteY1" fmla="*/ 0 h 981652"/>
                <a:gd name="connsiteX2" fmla="*/ 3268788 w 3268788"/>
                <a:gd name="connsiteY2" fmla="*/ 74921 h 981652"/>
                <a:gd name="connsiteX3" fmla="*/ 3268788 w 3268788"/>
                <a:gd name="connsiteY3" fmla="*/ 981652 h 981652"/>
                <a:gd name="connsiteX4" fmla="*/ 0 w 3268788"/>
                <a:gd name="connsiteY4" fmla="*/ 981652 h 981652"/>
                <a:gd name="connsiteX5" fmla="*/ 0 w 3268788"/>
                <a:gd name="connsiteY5" fmla="*/ 74921 h 981652"/>
                <a:gd name="connsiteX6" fmla="*/ 74921 w 3268788"/>
                <a:gd name="connsiteY6" fmla="*/ 0 h 9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788" h="981652">
                  <a:moveTo>
                    <a:pt x="74921" y="0"/>
                  </a:moveTo>
                  <a:lnTo>
                    <a:pt x="3193867" y="0"/>
                  </a:lnTo>
                  <a:cubicBezTo>
                    <a:pt x="3235245" y="0"/>
                    <a:pt x="3268788" y="33543"/>
                    <a:pt x="3268788" y="74921"/>
                  </a:cubicBezTo>
                  <a:lnTo>
                    <a:pt x="3268788" y="981652"/>
                  </a:lnTo>
                  <a:lnTo>
                    <a:pt x="0" y="981652"/>
                  </a:lnTo>
                  <a:lnTo>
                    <a:pt x="0" y="74921"/>
                  </a:lnTo>
                  <a:cubicBezTo>
                    <a:pt x="0" y="33543"/>
                    <a:pt x="33543" y="0"/>
                    <a:pt x="74921" y="0"/>
                  </a:cubicBezTo>
                  <a:close/>
                </a:path>
              </a:pathLst>
            </a:custGeom>
            <a:gradFill>
              <a:gsLst>
                <a:gs pos="16000">
                  <a:srgbClr val="007DD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F0F6D56-380F-4807-BCD9-04870B105D90}"/>
                </a:ext>
              </a:extLst>
            </p:cNvPr>
            <p:cNvSpPr txBox="1"/>
            <p:nvPr/>
          </p:nvSpPr>
          <p:spPr>
            <a:xfrm>
              <a:off x="827850" y="210126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组成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373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Postfix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Rectangle: Rounded Corners 55">
            <a:extLst>
              <a:ext uri="{FF2B5EF4-FFF2-40B4-BE49-F238E27FC236}">
                <a16:creationId xmlns:a16="http://schemas.microsoft.com/office/drawing/2014/main" id="{35978778-0C3C-48BF-A4DD-4E7A80E82AF3}"/>
              </a:ext>
            </a:extLst>
          </p:cNvPr>
          <p:cNvSpPr/>
          <p:nvPr/>
        </p:nvSpPr>
        <p:spPr>
          <a:xfrm>
            <a:off x="3793062" y="2113414"/>
            <a:ext cx="3186669" cy="754934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57">
            <a:extLst>
              <a:ext uri="{FF2B5EF4-FFF2-40B4-BE49-F238E27FC236}">
                <a16:creationId xmlns:a16="http://schemas.microsoft.com/office/drawing/2014/main" id="{5AF6F0E0-A0F8-46B0-AAFC-E53B04031748}"/>
              </a:ext>
            </a:extLst>
          </p:cNvPr>
          <p:cNvSpPr txBox="1"/>
          <p:nvPr/>
        </p:nvSpPr>
        <p:spPr>
          <a:xfrm>
            <a:off x="4210432" y="2306215"/>
            <a:ext cx="293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Postfix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服务程序。</a:t>
            </a:r>
            <a:endParaRPr 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2305790A-9480-4AA5-9150-62B62B60AA83}"/>
              </a:ext>
            </a:extLst>
          </p:cNvPr>
          <p:cNvSpPr/>
          <p:nvPr/>
        </p:nvSpPr>
        <p:spPr>
          <a:xfrm>
            <a:off x="3470203" y="2188274"/>
            <a:ext cx="645718" cy="645718"/>
          </a:xfrm>
          <a:prstGeom prst="ellipse">
            <a:avLst/>
          </a:prstGeom>
          <a:solidFill>
            <a:srgbClr val="09CE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5A0DB2C-BDA1-4054-8CD6-F237ED553E91}"/>
              </a:ext>
            </a:extLst>
          </p:cNvPr>
          <p:cNvSpPr/>
          <p:nvPr/>
        </p:nvSpPr>
        <p:spPr>
          <a:xfrm>
            <a:off x="3536878" y="2254949"/>
            <a:ext cx="512368" cy="512368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573E5DE-E5AB-48E1-9DC6-210499F0AEDE}"/>
              </a:ext>
            </a:extLst>
          </p:cNvPr>
          <p:cNvSpPr/>
          <p:nvPr/>
        </p:nvSpPr>
        <p:spPr>
          <a:xfrm>
            <a:off x="569674" y="2310860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542CCBDE-96D3-41FF-94BB-F9A0E01BF5F6}"/>
              </a:ext>
            </a:extLst>
          </p:cNvPr>
          <p:cNvSpPr/>
          <p:nvPr/>
        </p:nvSpPr>
        <p:spPr>
          <a:xfrm>
            <a:off x="879314" y="2498697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AB3B6538-854F-4F91-8AA0-B56604C69E8C}"/>
              </a:ext>
            </a:extLst>
          </p:cNvPr>
          <p:cNvSpPr/>
          <p:nvPr/>
        </p:nvSpPr>
        <p:spPr>
          <a:xfrm>
            <a:off x="626395" y="2868348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4D29614-9C13-4138-8812-1BE140BE3E11}"/>
              </a:ext>
            </a:extLst>
          </p:cNvPr>
          <p:cNvSpPr txBox="1"/>
          <p:nvPr/>
        </p:nvSpPr>
        <p:spPr>
          <a:xfrm>
            <a:off x="948404" y="3385381"/>
            <a:ext cx="1818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</a:p>
        </p:txBody>
      </p:sp>
      <p:sp>
        <p:nvSpPr>
          <p:cNvPr id="41" name="Rectangle: Rounded Corners 55">
            <a:extLst>
              <a:ext uri="{FF2B5EF4-FFF2-40B4-BE49-F238E27FC236}">
                <a16:creationId xmlns:a16="http://schemas.microsoft.com/office/drawing/2014/main" id="{61F08814-652C-4F6E-9153-85C387F8769E}"/>
              </a:ext>
            </a:extLst>
          </p:cNvPr>
          <p:cNvSpPr/>
          <p:nvPr/>
        </p:nvSpPr>
        <p:spPr>
          <a:xfrm>
            <a:off x="3812643" y="4451354"/>
            <a:ext cx="3186669" cy="748669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57">
            <a:extLst>
              <a:ext uri="{FF2B5EF4-FFF2-40B4-BE49-F238E27FC236}">
                <a16:creationId xmlns:a16="http://schemas.microsoft.com/office/drawing/2014/main" id="{35DBABFC-D170-43D8-B049-1F0E7AD8AAE6}"/>
              </a:ext>
            </a:extLst>
          </p:cNvPr>
          <p:cNvSpPr txBox="1"/>
          <p:nvPr/>
        </p:nvSpPr>
        <p:spPr>
          <a:xfrm>
            <a:off x="4230012" y="4505379"/>
            <a:ext cx="2952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创建电子邮件系统的登录账户。</a:t>
            </a:r>
            <a:endParaRPr 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EC00A222-ADCE-405C-B444-A28945883DDB}"/>
              </a:ext>
            </a:extLst>
          </p:cNvPr>
          <p:cNvSpPr/>
          <p:nvPr/>
        </p:nvSpPr>
        <p:spPr>
          <a:xfrm>
            <a:off x="3470203" y="4507268"/>
            <a:ext cx="645718" cy="645718"/>
          </a:xfrm>
          <a:prstGeom prst="ellipse">
            <a:avLst/>
          </a:prstGeom>
          <a:solidFill>
            <a:srgbClr val="09CE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04BA14A4-D880-4D44-BD2E-97780854203A}"/>
              </a:ext>
            </a:extLst>
          </p:cNvPr>
          <p:cNvSpPr/>
          <p:nvPr/>
        </p:nvSpPr>
        <p:spPr>
          <a:xfrm>
            <a:off x="3536878" y="4573943"/>
            <a:ext cx="512368" cy="512368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28FCBA38-F568-4E00-8561-620E65D07EDB}"/>
              </a:ext>
            </a:extLst>
          </p:cNvPr>
          <p:cNvCxnSpPr>
            <a:cxnSpLocks/>
            <a:stCxn id="38" idx="6"/>
            <a:endCxn id="35" idx="2"/>
          </p:cNvCxnSpPr>
          <p:nvPr/>
        </p:nvCxnSpPr>
        <p:spPr>
          <a:xfrm flipV="1">
            <a:off x="3213954" y="2511133"/>
            <a:ext cx="256249" cy="1154884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90FA0C45-DA4B-4119-8E52-F7E27A87DE6E}"/>
              </a:ext>
            </a:extLst>
          </p:cNvPr>
          <p:cNvCxnSpPr>
            <a:cxnSpLocks/>
            <a:stCxn id="38" idx="6"/>
            <a:endCxn id="56" idx="2"/>
          </p:cNvCxnSpPr>
          <p:nvPr/>
        </p:nvCxnSpPr>
        <p:spPr>
          <a:xfrm flipV="1">
            <a:off x="3213954" y="3652417"/>
            <a:ext cx="322924" cy="13600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E283DCD1-8446-4E58-A978-DF4ED1D9CD4D}"/>
              </a:ext>
            </a:extLst>
          </p:cNvPr>
          <p:cNvCxnSpPr>
            <a:cxnSpLocks/>
            <a:stCxn id="38" idx="6"/>
            <a:endCxn id="43" idx="2"/>
          </p:cNvCxnSpPr>
          <p:nvPr/>
        </p:nvCxnSpPr>
        <p:spPr>
          <a:xfrm>
            <a:off x="3213954" y="3666017"/>
            <a:ext cx="256249" cy="1164110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45">
            <a:extLst>
              <a:ext uri="{FF2B5EF4-FFF2-40B4-BE49-F238E27FC236}">
                <a16:creationId xmlns:a16="http://schemas.microsoft.com/office/drawing/2014/main" id="{BC29B372-5430-4A8A-AAEA-21B27C55E457}"/>
              </a:ext>
            </a:extLst>
          </p:cNvPr>
          <p:cNvSpPr/>
          <p:nvPr/>
        </p:nvSpPr>
        <p:spPr>
          <a:xfrm>
            <a:off x="3812643" y="3265245"/>
            <a:ext cx="3186669" cy="748668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47">
            <a:extLst>
              <a:ext uri="{FF2B5EF4-FFF2-40B4-BE49-F238E27FC236}">
                <a16:creationId xmlns:a16="http://schemas.microsoft.com/office/drawing/2014/main" id="{9675DAFF-B884-4E55-8067-28FDEA695904}"/>
              </a:ext>
            </a:extLst>
          </p:cNvPr>
          <p:cNvSpPr txBox="1"/>
          <p:nvPr/>
        </p:nvSpPr>
        <p:spPr>
          <a:xfrm>
            <a:off x="4230011" y="3454913"/>
            <a:ext cx="2915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Postfix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服务程序。</a:t>
            </a:r>
            <a:endParaRPr lang="en-US" altLang="zh-CN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5CEF655D-7A22-4DCF-87C1-648BED506357}"/>
              </a:ext>
            </a:extLst>
          </p:cNvPr>
          <p:cNvSpPr/>
          <p:nvPr/>
        </p:nvSpPr>
        <p:spPr>
          <a:xfrm>
            <a:off x="3470203" y="3329558"/>
            <a:ext cx="645718" cy="645718"/>
          </a:xfrm>
          <a:prstGeom prst="ellipse">
            <a:avLst/>
          </a:prstGeom>
          <a:solidFill>
            <a:srgbClr val="0070C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879A0A08-002D-4C1B-8097-51A735E00B08}"/>
              </a:ext>
            </a:extLst>
          </p:cNvPr>
          <p:cNvSpPr/>
          <p:nvPr/>
        </p:nvSpPr>
        <p:spPr>
          <a:xfrm>
            <a:off x="3536878" y="3396233"/>
            <a:ext cx="512368" cy="512368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E5970C92-F1C0-4E8E-A9E1-8572EA1B9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148871"/>
              </p:ext>
            </p:extLst>
          </p:nvPr>
        </p:nvGraphicFramePr>
        <p:xfrm>
          <a:off x="7275077" y="1714026"/>
          <a:ext cx="4516944" cy="31949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3703">
                  <a:extLst>
                    <a:ext uri="{9D8B030D-6E8A-4147-A177-3AD203B41FA5}">
                      <a16:colId xmlns:a16="http://schemas.microsoft.com/office/drawing/2014/main" val="2243040981"/>
                    </a:ext>
                  </a:extLst>
                </a:gridCol>
                <a:gridCol w="2943241">
                  <a:extLst>
                    <a:ext uri="{9D8B030D-6E8A-4147-A177-3AD203B41FA5}">
                      <a16:colId xmlns:a16="http://schemas.microsoft.com/office/drawing/2014/main" val="4275831430"/>
                    </a:ext>
                  </a:extLst>
                </a:gridCol>
              </a:tblGrid>
              <a:tr h="403883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2957848511"/>
                  </a:ext>
                </a:extLst>
              </a:tr>
              <a:tr h="403883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myhostname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邮局系统的主机名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049305641"/>
                  </a:ext>
                </a:extLst>
              </a:tr>
              <a:tr h="403883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mydomain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邮局系统的域名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2247982065"/>
                  </a:ext>
                </a:extLst>
              </a:tr>
              <a:tr h="403883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myorigin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从本机发出邮件的域名名称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058881380"/>
                  </a:ext>
                </a:extLst>
              </a:tr>
              <a:tr h="367799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inet_interfaces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监听的网卡接口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726473512"/>
                  </a:ext>
                </a:extLst>
              </a:tr>
              <a:tr h="403883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mydestination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可接收邮件的主机名或域名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301185970"/>
                  </a:ext>
                </a:extLst>
              </a:tr>
              <a:tr h="403883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mynetworks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设置可转发哪些主机的邮件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2188534604"/>
                  </a:ext>
                </a:extLst>
              </a:tr>
              <a:tr h="403883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relay_domains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设置可转发哪些网域的邮件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384766216"/>
                  </a:ext>
                </a:extLst>
              </a:tr>
            </a:tbl>
          </a:graphicData>
        </a:graphic>
      </p:graphicFrame>
      <p:sp>
        <p:nvSpPr>
          <p:cNvPr id="61" name="文本框 60">
            <a:extLst>
              <a:ext uri="{FF2B5EF4-FFF2-40B4-BE49-F238E27FC236}">
                <a16:creationId xmlns:a16="http://schemas.microsoft.com/office/drawing/2014/main" id="{8F3FA2AA-7155-4BDC-B205-5DABC859AC49}"/>
              </a:ext>
            </a:extLst>
          </p:cNvPr>
          <p:cNvSpPr txBox="1"/>
          <p:nvPr/>
        </p:nvSpPr>
        <p:spPr>
          <a:xfrm>
            <a:off x="7341752" y="5196423"/>
            <a:ext cx="4450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Postfix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服务程序主配置文件中的重要参数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6467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Dovecot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DB87748-4353-4313-8414-550576F182EA}"/>
              </a:ext>
            </a:extLst>
          </p:cNvPr>
          <p:cNvGrpSpPr/>
          <p:nvPr/>
        </p:nvGrpSpPr>
        <p:grpSpPr>
          <a:xfrm>
            <a:off x="884168" y="1834576"/>
            <a:ext cx="3277305" cy="3572311"/>
            <a:chOff x="695325" y="1834576"/>
            <a:chExt cx="3277305" cy="3572311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3DD27B24-D062-4E43-8B7D-9192D7E3DB9E}"/>
                </a:ext>
              </a:extLst>
            </p:cNvPr>
            <p:cNvSpPr/>
            <p:nvPr/>
          </p:nvSpPr>
          <p:spPr>
            <a:xfrm>
              <a:off x="707173" y="1834576"/>
              <a:ext cx="3257133" cy="3572311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1431F36-D0B4-4E35-AC06-F259905946FC}"/>
                </a:ext>
              </a:extLst>
            </p:cNvPr>
            <p:cNvSpPr txBox="1"/>
            <p:nvPr/>
          </p:nvSpPr>
          <p:spPr>
            <a:xfrm>
              <a:off x="827851" y="2683066"/>
              <a:ext cx="3058350" cy="26341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Dovecot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是一款能够为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系统提供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IMAP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POP3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电子邮件服务的开源服务程序，安全性极高，配置简单，执行速度快，而且占用的服务器硬件资源也较少，因此是一款值得推荐的收件服务程序。</a:t>
              </a: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6F17C3BE-BF88-4EC8-8477-F8965BA13BBB}"/>
                </a:ext>
              </a:extLst>
            </p:cNvPr>
            <p:cNvSpPr/>
            <p:nvPr/>
          </p:nvSpPr>
          <p:spPr>
            <a:xfrm>
              <a:off x="695325" y="1834577"/>
              <a:ext cx="3277305" cy="761043"/>
            </a:xfrm>
            <a:custGeom>
              <a:avLst/>
              <a:gdLst>
                <a:gd name="connsiteX0" fmla="*/ 74921 w 3268788"/>
                <a:gd name="connsiteY0" fmla="*/ 0 h 981652"/>
                <a:gd name="connsiteX1" fmla="*/ 3193867 w 3268788"/>
                <a:gd name="connsiteY1" fmla="*/ 0 h 981652"/>
                <a:gd name="connsiteX2" fmla="*/ 3268788 w 3268788"/>
                <a:gd name="connsiteY2" fmla="*/ 74921 h 981652"/>
                <a:gd name="connsiteX3" fmla="*/ 3268788 w 3268788"/>
                <a:gd name="connsiteY3" fmla="*/ 981652 h 981652"/>
                <a:gd name="connsiteX4" fmla="*/ 0 w 3268788"/>
                <a:gd name="connsiteY4" fmla="*/ 981652 h 981652"/>
                <a:gd name="connsiteX5" fmla="*/ 0 w 3268788"/>
                <a:gd name="connsiteY5" fmla="*/ 74921 h 981652"/>
                <a:gd name="connsiteX6" fmla="*/ 74921 w 3268788"/>
                <a:gd name="connsiteY6" fmla="*/ 0 h 9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788" h="981652">
                  <a:moveTo>
                    <a:pt x="74921" y="0"/>
                  </a:moveTo>
                  <a:lnTo>
                    <a:pt x="3193867" y="0"/>
                  </a:lnTo>
                  <a:cubicBezTo>
                    <a:pt x="3235245" y="0"/>
                    <a:pt x="3268788" y="33543"/>
                    <a:pt x="3268788" y="74921"/>
                  </a:cubicBezTo>
                  <a:lnTo>
                    <a:pt x="3268788" y="981652"/>
                  </a:lnTo>
                  <a:lnTo>
                    <a:pt x="0" y="981652"/>
                  </a:lnTo>
                  <a:lnTo>
                    <a:pt x="0" y="74921"/>
                  </a:lnTo>
                  <a:cubicBezTo>
                    <a:pt x="0" y="33543"/>
                    <a:pt x="33543" y="0"/>
                    <a:pt x="74921" y="0"/>
                  </a:cubicBezTo>
                  <a:close/>
                </a:path>
              </a:pathLst>
            </a:custGeom>
            <a:gradFill>
              <a:gsLst>
                <a:gs pos="16000">
                  <a:srgbClr val="007DD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E7FEB6C-5481-4E07-9954-349E87546224}"/>
                </a:ext>
              </a:extLst>
            </p:cNvPr>
            <p:cNvSpPr txBox="1"/>
            <p:nvPr/>
          </p:nvSpPr>
          <p:spPr>
            <a:xfrm>
              <a:off x="827850" y="210126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</a:t>
              </a:r>
            </a:p>
          </p:txBody>
        </p:sp>
      </p:grpSp>
      <p:sp>
        <p:nvSpPr>
          <p:cNvPr id="57" name="Rectangle: Rounded Corners 55">
            <a:extLst>
              <a:ext uri="{FF2B5EF4-FFF2-40B4-BE49-F238E27FC236}">
                <a16:creationId xmlns:a16="http://schemas.microsoft.com/office/drawing/2014/main" id="{EC378E0B-7F72-4F8F-A714-B72C2FF847D7}"/>
              </a:ext>
            </a:extLst>
          </p:cNvPr>
          <p:cNvSpPr/>
          <p:nvPr/>
        </p:nvSpPr>
        <p:spPr>
          <a:xfrm>
            <a:off x="8095347" y="2113414"/>
            <a:ext cx="3186669" cy="754934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F57E23-38B8-4B1F-882C-0A70FAD518D8}"/>
              </a:ext>
            </a:extLst>
          </p:cNvPr>
          <p:cNvSpPr txBox="1"/>
          <p:nvPr/>
        </p:nvSpPr>
        <p:spPr>
          <a:xfrm>
            <a:off x="8512717" y="2167716"/>
            <a:ext cx="2934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Dovecot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服务程序软件包。</a:t>
            </a:r>
            <a:endParaRPr 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8D520905-57ED-4650-A604-FB9EFE3B68BB}"/>
              </a:ext>
            </a:extLst>
          </p:cNvPr>
          <p:cNvSpPr/>
          <p:nvPr/>
        </p:nvSpPr>
        <p:spPr>
          <a:xfrm>
            <a:off x="7772488" y="2188274"/>
            <a:ext cx="645718" cy="645718"/>
          </a:xfrm>
          <a:prstGeom prst="ellipse">
            <a:avLst/>
          </a:prstGeom>
          <a:solidFill>
            <a:srgbClr val="09CE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56C890E5-3150-41AA-8B71-3A5CDA4525C8}"/>
              </a:ext>
            </a:extLst>
          </p:cNvPr>
          <p:cNvSpPr/>
          <p:nvPr/>
        </p:nvSpPr>
        <p:spPr>
          <a:xfrm>
            <a:off x="7839163" y="2254949"/>
            <a:ext cx="512368" cy="512368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64D64605-384C-4E7A-AE70-DA587440C750}"/>
              </a:ext>
            </a:extLst>
          </p:cNvPr>
          <p:cNvSpPr/>
          <p:nvPr/>
        </p:nvSpPr>
        <p:spPr>
          <a:xfrm>
            <a:off x="4871959" y="2310860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6703FDC9-269D-4DFE-9BE6-9C0AB92E0047}"/>
              </a:ext>
            </a:extLst>
          </p:cNvPr>
          <p:cNvSpPr/>
          <p:nvPr/>
        </p:nvSpPr>
        <p:spPr>
          <a:xfrm>
            <a:off x="5181599" y="2498697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63CEF8AF-A2D6-4D4C-B5ED-26A3DB9E17BF}"/>
              </a:ext>
            </a:extLst>
          </p:cNvPr>
          <p:cNvSpPr/>
          <p:nvPr/>
        </p:nvSpPr>
        <p:spPr>
          <a:xfrm>
            <a:off x="4928680" y="2868348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602E1B0-F5A7-460F-A633-0AF5080E2084}"/>
              </a:ext>
            </a:extLst>
          </p:cNvPr>
          <p:cNvSpPr txBox="1"/>
          <p:nvPr/>
        </p:nvSpPr>
        <p:spPr>
          <a:xfrm>
            <a:off x="5250689" y="3385381"/>
            <a:ext cx="1818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</a:p>
        </p:txBody>
      </p:sp>
      <p:sp>
        <p:nvSpPr>
          <p:cNvPr id="67" name="Rectangle: Rounded Corners 55">
            <a:extLst>
              <a:ext uri="{FF2B5EF4-FFF2-40B4-BE49-F238E27FC236}">
                <a16:creationId xmlns:a16="http://schemas.microsoft.com/office/drawing/2014/main" id="{3F3234B0-EB1A-4287-B059-D57007091C60}"/>
              </a:ext>
            </a:extLst>
          </p:cNvPr>
          <p:cNvSpPr/>
          <p:nvPr/>
        </p:nvSpPr>
        <p:spPr>
          <a:xfrm>
            <a:off x="8114928" y="4451354"/>
            <a:ext cx="3186669" cy="748669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57">
            <a:extLst>
              <a:ext uri="{FF2B5EF4-FFF2-40B4-BE49-F238E27FC236}">
                <a16:creationId xmlns:a16="http://schemas.microsoft.com/office/drawing/2014/main" id="{8D5B8620-7A79-477F-BB09-5BED554BEB32}"/>
              </a:ext>
            </a:extLst>
          </p:cNvPr>
          <p:cNvSpPr txBox="1"/>
          <p:nvPr/>
        </p:nvSpPr>
        <p:spPr>
          <a:xfrm>
            <a:off x="8532297" y="4641022"/>
            <a:ext cx="295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配置邮件格式与存储路径。</a:t>
            </a:r>
            <a:endParaRPr 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2CAA7013-628E-445E-9C2E-5F3BFDCD7F30}"/>
              </a:ext>
            </a:extLst>
          </p:cNvPr>
          <p:cNvSpPr/>
          <p:nvPr/>
        </p:nvSpPr>
        <p:spPr>
          <a:xfrm>
            <a:off x="7772488" y="4507268"/>
            <a:ext cx="645718" cy="645718"/>
          </a:xfrm>
          <a:prstGeom prst="ellipse">
            <a:avLst/>
          </a:prstGeom>
          <a:solidFill>
            <a:srgbClr val="09CE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0D75FA6F-FBFE-4FF6-827B-1F44E244E69C}"/>
              </a:ext>
            </a:extLst>
          </p:cNvPr>
          <p:cNvSpPr/>
          <p:nvPr/>
        </p:nvSpPr>
        <p:spPr>
          <a:xfrm>
            <a:off x="7839163" y="4573943"/>
            <a:ext cx="512368" cy="512368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D927F445-48B7-4340-B686-EC4DB892A698}"/>
              </a:ext>
            </a:extLst>
          </p:cNvPr>
          <p:cNvCxnSpPr>
            <a:cxnSpLocks/>
            <a:stCxn id="64" idx="6"/>
            <a:endCxn id="59" idx="2"/>
          </p:cNvCxnSpPr>
          <p:nvPr/>
        </p:nvCxnSpPr>
        <p:spPr>
          <a:xfrm flipV="1">
            <a:off x="7516239" y="2511133"/>
            <a:ext cx="256249" cy="1154884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7D02BE57-653C-4DB2-9296-9138DAADDE0E}"/>
              </a:ext>
            </a:extLst>
          </p:cNvPr>
          <p:cNvCxnSpPr>
            <a:cxnSpLocks/>
            <a:stCxn id="64" idx="6"/>
            <a:endCxn id="77" idx="2"/>
          </p:cNvCxnSpPr>
          <p:nvPr/>
        </p:nvCxnSpPr>
        <p:spPr>
          <a:xfrm flipV="1">
            <a:off x="7516239" y="3652417"/>
            <a:ext cx="322924" cy="13600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5E090B7B-2BD7-413D-B4AE-88E97BE8B2A1}"/>
              </a:ext>
            </a:extLst>
          </p:cNvPr>
          <p:cNvCxnSpPr>
            <a:cxnSpLocks/>
            <a:stCxn id="64" idx="6"/>
            <a:endCxn id="69" idx="2"/>
          </p:cNvCxnSpPr>
          <p:nvPr/>
        </p:nvCxnSpPr>
        <p:spPr>
          <a:xfrm>
            <a:off x="7516239" y="3666017"/>
            <a:ext cx="256249" cy="1164110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: Rounded Corners 45">
            <a:extLst>
              <a:ext uri="{FF2B5EF4-FFF2-40B4-BE49-F238E27FC236}">
                <a16:creationId xmlns:a16="http://schemas.microsoft.com/office/drawing/2014/main" id="{CFABC2D5-428A-4D75-B11E-08774A7B7C12}"/>
              </a:ext>
            </a:extLst>
          </p:cNvPr>
          <p:cNvSpPr/>
          <p:nvPr/>
        </p:nvSpPr>
        <p:spPr>
          <a:xfrm>
            <a:off x="8114928" y="3265245"/>
            <a:ext cx="3186669" cy="748668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47">
            <a:extLst>
              <a:ext uri="{FF2B5EF4-FFF2-40B4-BE49-F238E27FC236}">
                <a16:creationId xmlns:a16="http://schemas.microsoft.com/office/drawing/2014/main" id="{7F9E0484-A6C8-4CA5-9DB0-11912833AF01}"/>
              </a:ext>
            </a:extLst>
          </p:cNvPr>
          <p:cNvSpPr txBox="1"/>
          <p:nvPr/>
        </p:nvSpPr>
        <p:spPr>
          <a:xfrm>
            <a:off x="8532296" y="3316414"/>
            <a:ext cx="2915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配置部署</a:t>
            </a:r>
            <a:r>
              <a:rPr lang="en-US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Dovecot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服务程序。</a:t>
            </a:r>
            <a:endParaRPr lang="en-US" altLang="zh-CN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C1A9DCCB-3B98-452E-ACAB-7FDBDAB6B151}"/>
              </a:ext>
            </a:extLst>
          </p:cNvPr>
          <p:cNvSpPr/>
          <p:nvPr/>
        </p:nvSpPr>
        <p:spPr>
          <a:xfrm>
            <a:off x="7772488" y="3329558"/>
            <a:ext cx="645718" cy="645718"/>
          </a:xfrm>
          <a:prstGeom prst="ellipse">
            <a:avLst/>
          </a:prstGeom>
          <a:solidFill>
            <a:srgbClr val="0070C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ADF60505-523A-44B3-91F8-2B5F79AC14D8}"/>
              </a:ext>
            </a:extLst>
          </p:cNvPr>
          <p:cNvSpPr/>
          <p:nvPr/>
        </p:nvSpPr>
        <p:spPr>
          <a:xfrm>
            <a:off x="7839163" y="3396233"/>
            <a:ext cx="512368" cy="512368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6012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客户使用电子邮件系统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8DCBC48-95FE-40F5-9C94-F008F5A5A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408053"/>
              </p:ext>
            </p:extLst>
          </p:nvPr>
        </p:nvGraphicFramePr>
        <p:xfrm>
          <a:off x="1800101" y="1976693"/>
          <a:ext cx="8591798" cy="25861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9041">
                  <a:extLst>
                    <a:ext uri="{9D8B030D-6E8A-4147-A177-3AD203B41FA5}">
                      <a16:colId xmlns:a16="http://schemas.microsoft.com/office/drawing/2014/main" val="3442828557"/>
                    </a:ext>
                  </a:extLst>
                </a:gridCol>
                <a:gridCol w="2862787">
                  <a:extLst>
                    <a:ext uri="{9D8B030D-6E8A-4147-A177-3AD203B41FA5}">
                      <a16:colId xmlns:a16="http://schemas.microsoft.com/office/drawing/2014/main" val="2318484071"/>
                    </a:ext>
                  </a:extLst>
                </a:gridCol>
                <a:gridCol w="2879970">
                  <a:extLst>
                    <a:ext uri="{9D8B030D-6E8A-4147-A177-3AD203B41FA5}">
                      <a16:colId xmlns:a16="http://schemas.microsoft.com/office/drawing/2014/main" val="570393562"/>
                    </a:ext>
                  </a:extLst>
                </a:gridCol>
              </a:tblGrid>
              <a:tr h="955350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主机名称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操作系统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4057675023"/>
                  </a:ext>
                </a:extLst>
              </a:tr>
              <a:tr h="815407"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电子邮件系统及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DNS</a:t>
                      </a: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服务器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RHEL 8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192.168.10.10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713596586"/>
                  </a:ext>
                </a:extLst>
              </a:tr>
              <a:tr h="815407"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客户端主机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Windows 10</a:t>
                      </a:r>
                      <a:endParaRPr lang="zh-CN" sz="1600" b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192.168.10.30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527633208"/>
                  </a:ext>
                </a:extLst>
              </a:tr>
            </a:tbl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5592C30B-A71A-49D5-9C40-322C1B3DAD97}"/>
              </a:ext>
            </a:extLst>
          </p:cNvPr>
          <p:cNvSpPr txBox="1"/>
          <p:nvPr/>
        </p:nvSpPr>
        <p:spPr>
          <a:xfrm>
            <a:off x="3870866" y="5196423"/>
            <a:ext cx="4450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服务器与客户端的操作系统与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302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客户使用电子邮件系统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Rectangle: Rounded Corners 55">
            <a:extLst>
              <a:ext uri="{FF2B5EF4-FFF2-40B4-BE49-F238E27FC236}">
                <a16:creationId xmlns:a16="http://schemas.microsoft.com/office/drawing/2014/main" id="{586CD415-A0FA-4DD6-8E40-EDC6A322521C}"/>
              </a:ext>
            </a:extLst>
          </p:cNvPr>
          <p:cNvSpPr/>
          <p:nvPr/>
        </p:nvSpPr>
        <p:spPr>
          <a:xfrm>
            <a:off x="5522471" y="1442843"/>
            <a:ext cx="3186669" cy="754934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57">
            <a:extLst>
              <a:ext uri="{FF2B5EF4-FFF2-40B4-BE49-F238E27FC236}">
                <a16:creationId xmlns:a16="http://schemas.microsoft.com/office/drawing/2014/main" id="{58E37A2F-F0EC-42CF-BC52-5BF53085B0F8}"/>
              </a:ext>
            </a:extLst>
          </p:cNvPr>
          <p:cNvSpPr txBox="1"/>
          <p:nvPr/>
        </p:nvSpPr>
        <p:spPr>
          <a:xfrm>
            <a:off x="5939841" y="1497145"/>
            <a:ext cx="2934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10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系统中运行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Outlook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软件程序。</a:t>
            </a:r>
            <a:endParaRPr 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7997A2D-B4C9-43E1-99C0-26117810A17C}"/>
              </a:ext>
            </a:extLst>
          </p:cNvPr>
          <p:cNvSpPr/>
          <p:nvPr/>
        </p:nvSpPr>
        <p:spPr>
          <a:xfrm>
            <a:off x="5199612" y="1517703"/>
            <a:ext cx="645718" cy="645718"/>
          </a:xfrm>
          <a:prstGeom prst="ellipse">
            <a:avLst/>
          </a:prstGeom>
          <a:solidFill>
            <a:srgbClr val="09CE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8378DC1-A2D3-40DD-9E98-9955C7457F97}"/>
              </a:ext>
            </a:extLst>
          </p:cNvPr>
          <p:cNvSpPr/>
          <p:nvPr/>
        </p:nvSpPr>
        <p:spPr>
          <a:xfrm>
            <a:off x="5266287" y="1584378"/>
            <a:ext cx="512368" cy="512368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8D65FA2-4012-4A33-9D8C-D95B372E1441}"/>
              </a:ext>
            </a:extLst>
          </p:cNvPr>
          <p:cNvSpPr/>
          <p:nvPr/>
        </p:nvSpPr>
        <p:spPr>
          <a:xfrm>
            <a:off x="1912248" y="2310860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FAFCE87-C055-4FAB-9A6D-4A5B6A2AB773}"/>
              </a:ext>
            </a:extLst>
          </p:cNvPr>
          <p:cNvSpPr/>
          <p:nvPr/>
        </p:nvSpPr>
        <p:spPr>
          <a:xfrm>
            <a:off x="2221888" y="2498697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4F19E85-1B07-416F-A4EE-ABC97DA203C9}"/>
              </a:ext>
            </a:extLst>
          </p:cNvPr>
          <p:cNvSpPr/>
          <p:nvPr/>
        </p:nvSpPr>
        <p:spPr>
          <a:xfrm>
            <a:off x="1968969" y="2868348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7C9D98F-2819-4A01-AE23-0A3808445E0C}"/>
              </a:ext>
            </a:extLst>
          </p:cNvPr>
          <p:cNvSpPr txBox="1"/>
          <p:nvPr/>
        </p:nvSpPr>
        <p:spPr>
          <a:xfrm>
            <a:off x="2290978" y="3385381"/>
            <a:ext cx="1818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</a:p>
        </p:txBody>
      </p:sp>
      <p:sp>
        <p:nvSpPr>
          <p:cNvPr id="21" name="Rectangle: Rounded Corners 55">
            <a:extLst>
              <a:ext uri="{FF2B5EF4-FFF2-40B4-BE49-F238E27FC236}">
                <a16:creationId xmlns:a16="http://schemas.microsoft.com/office/drawing/2014/main" id="{8107E010-526D-4845-9051-67CF2E517EE6}"/>
              </a:ext>
            </a:extLst>
          </p:cNvPr>
          <p:cNvSpPr/>
          <p:nvPr/>
        </p:nvSpPr>
        <p:spPr>
          <a:xfrm>
            <a:off x="5542052" y="3283706"/>
            <a:ext cx="3186669" cy="748669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57">
            <a:extLst>
              <a:ext uri="{FF2B5EF4-FFF2-40B4-BE49-F238E27FC236}">
                <a16:creationId xmlns:a16="http://schemas.microsoft.com/office/drawing/2014/main" id="{4BC71171-6EFD-4EFE-87E6-245EF86C6D6B}"/>
              </a:ext>
            </a:extLst>
          </p:cNvPr>
          <p:cNvSpPr txBox="1"/>
          <p:nvPr/>
        </p:nvSpPr>
        <p:spPr>
          <a:xfrm>
            <a:off x="5959421" y="3473374"/>
            <a:ext cx="295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填写电子邮件账户信息。</a:t>
            </a:r>
            <a:endParaRPr 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40150E0-C10C-4CD2-83FB-0B4AF0F4FD82}"/>
              </a:ext>
            </a:extLst>
          </p:cNvPr>
          <p:cNvSpPr/>
          <p:nvPr/>
        </p:nvSpPr>
        <p:spPr>
          <a:xfrm>
            <a:off x="5199612" y="3339620"/>
            <a:ext cx="645718" cy="645718"/>
          </a:xfrm>
          <a:prstGeom prst="ellipse">
            <a:avLst/>
          </a:prstGeom>
          <a:solidFill>
            <a:srgbClr val="09CE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78C3766-4AE6-4C40-8793-BEFCCABF31CE}"/>
              </a:ext>
            </a:extLst>
          </p:cNvPr>
          <p:cNvSpPr/>
          <p:nvPr/>
        </p:nvSpPr>
        <p:spPr>
          <a:xfrm>
            <a:off x="5266287" y="3406295"/>
            <a:ext cx="512368" cy="512368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D327598-22BB-45E0-AE7F-47CADD1EA483}"/>
              </a:ext>
            </a:extLst>
          </p:cNvPr>
          <p:cNvCxnSpPr>
            <a:cxnSpLocks/>
            <a:stCxn id="18" idx="6"/>
            <a:endCxn id="15" idx="2"/>
          </p:cNvCxnSpPr>
          <p:nvPr/>
        </p:nvCxnSpPr>
        <p:spPr>
          <a:xfrm flipV="1">
            <a:off x="4556528" y="1840562"/>
            <a:ext cx="643084" cy="1825455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5F0EE7E-1BAD-40AC-A45E-0B874414C1AE}"/>
              </a:ext>
            </a:extLst>
          </p:cNvPr>
          <p:cNvCxnSpPr>
            <a:cxnSpLocks/>
            <a:stCxn id="18" idx="6"/>
            <a:endCxn id="36" idx="2"/>
          </p:cNvCxnSpPr>
          <p:nvPr/>
        </p:nvCxnSpPr>
        <p:spPr>
          <a:xfrm flipV="1">
            <a:off x="4556528" y="2763957"/>
            <a:ext cx="709759" cy="902060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023DD1C-58A0-413A-9B70-A5662843A984}"/>
              </a:ext>
            </a:extLst>
          </p:cNvPr>
          <p:cNvCxnSpPr>
            <a:cxnSpLocks/>
            <a:stCxn id="18" idx="6"/>
            <a:endCxn id="23" idx="2"/>
          </p:cNvCxnSpPr>
          <p:nvPr/>
        </p:nvCxnSpPr>
        <p:spPr>
          <a:xfrm flipV="1">
            <a:off x="4556528" y="3662479"/>
            <a:ext cx="643084" cy="3538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45">
            <a:extLst>
              <a:ext uri="{FF2B5EF4-FFF2-40B4-BE49-F238E27FC236}">
                <a16:creationId xmlns:a16="http://schemas.microsoft.com/office/drawing/2014/main" id="{6D0A6C7C-C0D0-470C-A7F0-343941162DB9}"/>
              </a:ext>
            </a:extLst>
          </p:cNvPr>
          <p:cNvSpPr/>
          <p:nvPr/>
        </p:nvSpPr>
        <p:spPr>
          <a:xfrm>
            <a:off x="5542052" y="2376785"/>
            <a:ext cx="3186669" cy="748668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47">
            <a:extLst>
              <a:ext uri="{FF2B5EF4-FFF2-40B4-BE49-F238E27FC236}">
                <a16:creationId xmlns:a16="http://schemas.microsoft.com/office/drawing/2014/main" id="{193BEB93-2602-4489-8B44-7FAE1602332F}"/>
              </a:ext>
            </a:extLst>
          </p:cNvPr>
          <p:cNvSpPr txBox="1"/>
          <p:nvPr/>
        </p:nvSpPr>
        <p:spPr>
          <a:xfrm>
            <a:off x="5959420" y="2566453"/>
            <a:ext cx="2915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配置电子邮件账户。</a:t>
            </a:r>
            <a:endParaRPr lang="en-US" altLang="zh-CN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80E9C78-99BC-41BA-9492-518893E5E1BA}"/>
              </a:ext>
            </a:extLst>
          </p:cNvPr>
          <p:cNvSpPr/>
          <p:nvPr/>
        </p:nvSpPr>
        <p:spPr>
          <a:xfrm>
            <a:off x="5199612" y="2441098"/>
            <a:ext cx="645718" cy="645718"/>
          </a:xfrm>
          <a:prstGeom prst="ellipse">
            <a:avLst/>
          </a:prstGeom>
          <a:solidFill>
            <a:srgbClr val="0070C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70E4F87F-0BCC-4A86-BF8B-24D38BBF20E5}"/>
              </a:ext>
            </a:extLst>
          </p:cNvPr>
          <p:cNvSpPr/>
          <p:nvPr/>
        </p:nvSpPr>
        <p:spPr>
          <a:xfrm>
            <a:off x="5266287" y="2507773"/>
            <a:ext cx="512368" cy="512368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2" name="Rectangle: Rounded Corners 55">
            <a:extLst>
              <a:ext uri="{FF2B5EF4-FFF2-40B4-BE49-F238E27FC236}">
                <a16:creationId xmlns:a16="http://schemas.microsoft.com/office/drawing/2014/main" id="{F36B7170-7C6D-46D3-8C45-A7C835A37C0B}"/>
              </a:ext>
            </a:extLst>
          </p:cNvPr>
          <p:cNvSpPr/>
          <p:nvPr/>
        </p:nvSpPr>
        <p:spPr>
          <a:xfrm>
            <a:off x="5542052" y="5084109"/>
            <a:ext cx="3186669" cy="748669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57">
            <a:extLst>
              <a:ext uri="{FF2B5EF4-FFF2-40B4-BE49-F238E27FC236}">
                <a16:creationId xmlns:a16="http://schemas.microsoft.com/office/drawing/2014/main" id="{9B649AEB-CAE9-466E-9A87-7CD30CBB7026}"/>
              </a:ext>
            </a:extLst>
          </p:cNvPr>
          <p:cNvSpPr txBox="1"/>
          <p:nvPr/>
        </p:nvSpPr>
        <p:spPr>
          <a:xfrm>
            <a:off x="5959421" y="5273777"/>
            <a:ext cx="295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向其他信箱发送邮件。</a:t>
            </a:r>
            <a:endParaRPr 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D41075A1-C46E-4161-9946-33D36D88F209}"/>
              </a:ext>
            </a:extLst>
          </p:cNvPr>
          <p:cNvSpPr/>
          <p:nvPr/>
        </p:nvSpPr>
        <p:spPr>
          <a:xfrm>
            <a:off x="5199612" y="5140023"/>
            <a:ext cx="645718" cy="645718"/>
          </a:xfrm>
          <a:prstGeom prst="ellipse">
            <a:avLst/>
          </a:prstGeom>
          <a:solidFill>
            <a:srgbClr val="09CE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A0FA168-34D9-47DB-B1A5-385CA037246F}"/>
              </a:ext>
            </a:extLst>
          </p:cNvPr>
          <p:cNvSpPr/>
          <p:nvPr/>
        </p:nvSpPr>
        <p:spPr>
          <a:xfrm>
            <a:off x="5266287" y="5206698"/>
            <a:ext cx="512368" cy="512368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5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AC55218-E5D8-41F4-AE13-AEAAB7D70CEF}"/>
              </a:ext>
            </a:extLst>
          </p:cNvPr>
          <p:cNvCxnSpPr>
            <a:cxnSpLocks/>
            <a:stCxn id="18" idx="6"/>
            <a:endCxn id="51" idx="2"/>
          </p:cNvCxnSpPr>
          <p:nvPr/>
        </p:nvCxnSpPr>
        <p:spPr>
          <a:xfrm>
            <a:off x="4556528" y="3666017"/>
            <a:ext cx="709759" cy="898343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25ED577-C959-4CB3-BE1C-DBBCDE9C56F0}"/>
              </a:ext>
            </a:extLst>
          </p:cNvPr>
          <p:cNvCxnSpPr>
            <a:cxnSpLocks/>
            <a:stCxn id="18" idx="6"/>
            <a:endCxn id="44" idx="2"/>
          </p:cNvCxnSpPr>
          <p:nvPr/>
        </p:nvCxnSpPr>
        <p:spPr>
          <a:xfrm>
            <a:off x="4556528" y="3666017"/>
            <a:ext cx="643084" cy="1796865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5">
            <a:extLst>
              <a:ext uri="{FF2B5EF4-FFF2-40B4-BE49-F238E27FC236}">
                <a16:creationId xmlns:a16="http://schemas.microsoft.com/office/drawing/2014/main" id="{4B22E987-8D39-4EC3-874E-0B58EAFDF81C}"/>
              </a:ext>
            </a:extLst>
          </p:cNvPr>
          <p:cNvSpPr/>
          <p:nvPr/>
        </p:nvSpPr>
        <p:spPr>
          <a:xfrm>
            <a:off x="5542052" y="4177188"/>
            <a:ext cx="3186669" cy="748668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7">
            <a:extLst>
              <a:ext uri="{FF2B5EF4-FFF2-40B4-BE49-F238E27FC236}">
                <a16:creationId xmlns:a16="http://schemas.microsoft.com/office/drawing/2014/main" id="{0C58C5C9-84B7-496F-94DC-3DEE639ABB3A}"/>
              </a:ext>
            </a:extLst>
          </p:cNvPr>
          <p:cNvSpPr txBox="1"/>
          <p:nvPr/>
        </p:nvSpPr>
        <p:spPr>
          <a:xfrm>
            <a:off x="5959420" y="4228357"/>
            <a:ext cx="2915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进行电子邮件服务登录验证。</a:t>
            </a:r>
            <a:endParaRPr lang="en-US" altLang="zh-CN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7DD970D8-A164-468E-93C3-2A12800450F4}"/>
              </a:ext>
            </a:extLst>
          </p:cNvPr>
          <p:cNvSpPr/>
          <p:nvPr/>
        </p:nvSpPr>
        <p:spPr>
          <a:xfrm>
            <a:off x="5199612" y="4241501"/>
            <a:ext cx="645718" cy="645718"/>
          </a:xfrm>
          <a:prstGeom prst="ellipse">
            <a:avLst/>
          </a:prstGeom>
          <a:solidFill>
            <a:srgbClr val="0070C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D8217172-F4A0-47EF-B37C-2AF30C852342}"/>
              </a:ext>
            </a:extLst>
          </p:cNvPr>
          <p:cNvSpPr/>
          <p:nvPr/>
        </p:nvSpPr>
        <p:spPr>
          <a:xfrm>
            <a:off x="5266287" y="4308176"/>
            <a:ext cx="512368" cy="512368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23961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客户使用电子邮件系统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E74C1482-C4AC-4FB6-A5DD-804497634B52}"/>
              </a:ext>
            </a:extLst>
          </p:cNvPr>
          <p:cNvSpPr/>
          <p:nvPr/>
        </p:nvSpPr>
        <p:spPr>
          <a:xfrm>
            <a:off x="981561" y="4654931"/>
            <a:ext cx="2121182" cy="7653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10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系统的网络参数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DA9E3BBE-6D79-4E6F-B49C-39550D7B17DA}"/>
              </a:ext>
            </a:extLst>
          </p:cNvPr>
          <p:cNvSpPr/>
          <p:nvPr/>
        </p:nvSpPr>
        <p:spPr>
          <a:xfrm>
            <a:off x="7994305" y="4654931"/>
            <a:ext cx="2333877" cy="7653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配置电子邮件账户</a:t>
            </a: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888104D6-BB7F-47D2-B614-2341B3DB3C92}"/>
              </a:ext>
            </a:extLst>
          </p:cNvPr>
          <p:cNvSpPr/>
          <p:nvPr/>
        </p:nvSpPr>
        <p:spPr>
          <a:xfrm>
            <a:off x="6812808" y="4876681"/>
            <a:ext cx="60920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747CA8B-34E5-4900-BA09-2CB094373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40" y="1603375"/>
            <a:ext cx="1927225" cy="241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357" descr="说明: 第15章 使用Postfix与Dovecot部署邮件系统第15章 使用Postfix与Dovecot部署邮件系统">
            <a:extLst>
              <a:ext uri="{FF2B5EF4-FFF2-40B4-BE49-F238E27FC236}">
                <a16:creationId xmlns:a16="http://schemas.microsoft.com/office/drawing/2014/main" id="{94C9E8B9-FD9F-4C9E-A641-F5677653A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949" y="1600877"/>
            <a:ext cx="3475868" cy="2413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46462C31-EC40-4A17-AE3C-13ACED77D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01" y="1600877"/>
            <a:ext cx="3766486" cy="2413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C2F99704-438E-4D3F-BD78-ADA9F3014A9F}"/>
              </a:ext>
            </a:extLst>
          </p:cNvPr>
          <p:cNvSpPr/>
          <p:nvPr/>
        </p:nvSpPr>
        <p:spPr>
          <a:xfrm>
            <a:off x="4043256" y="4654931"/>
            <a:ext cx="2197255" cy="7653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Outlook 2010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启动向导</a:t>
            </a: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F5AB65D-3AEC-453D-8061-9B85589B3234}"/>
              </a:ext>
            </a:extLst>
          </p:cNvPr>
          <p:cNvSpPr/>
          <p:nvPr/>
        </p:nvSpPr>
        <p:spPr>
          <a:xfrm>
            <a:off x="3268400" y="4876681"/>
            <a:ext cx="60920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552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374D158A-2116-4A29-9E87-58CF24C6A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06" y="1611210"/>
            <a:ext cx="3435350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客户使用电子邮件系统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E74C1482-C4AC-4FB6-A5DD-804497634B52}"/>
              </a:ext>
            </a:extLst>
          </p:cNvPr>
          <p:cNvSpPr/>
          <p:nvPr/>
        </p:nvSpPr>
        <p:spPr>
          <a:xfrm>
            <a:off x="1264990" y="4654931"/>
            <a:ext cx="2121182" cy="7653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填写电子邮件账户信息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DA9E3BBE-6D79-4E6F-B49C-39550D7B17DA}"/>
              </a:ext>
            </a:extLst>
          </p:cNvPr>
          <p:cNvSpPr/>
          <p:nvPr/>
        </p:nvSpPr>
        <p:spPr>
          <a:xfrm>
            <a:off x="8513730" y="4654931"/>
            <a:ext cx="2675740" cy="7653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使用非加密的方式进行电子邮件服务验证登录</a:t>
            </a: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888104D6-BB7F-47D2-B614-2341B3DB3C92}"/>
              </a:ext>
            </a:extLst>
          </p:cNvPr>
          <p:cNvSpPr/>
          <p:nvPr/>
        </p:nvSpPr>
        <p:spPr>
          <a:xfrm>
            <a:off x="7542170" y="4876681"/>
            <a:ext cx="60920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43" name="图片 357">
            <a:extLst>
              <a:ext uri="{FF2B5EF4-FFF2-40B4-BE49-F238E27FC236}">
                <a16:creationId xmlns:a16="http://schemas.microsoft.com/office/drawing/2014/main" id="{94C9E8B9-FD9F-4C9E-A641-F5677653A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43248" y="1601919"/>
            <a:ext cx="3475868" cy="2411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46462C31-EC40-4A17-AE3C-13ACED77D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19107" y="1600877"/>
            <a:ext cx="3464987" cy="240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C2F99704-438E-4D3F-BD78-ADA9F3014A9F}"/>
              </a:ext>
            </a:extLst>
          </p:cNvPr>
          <p:cNvSpPr/>
          <p:nvPr/>
        </p:nvSpPr>
        <p:spPr>
          <a:xfrm>
            <a:off x="4982555" y="4654931"/>
            <a:ext cx="2197255" cy="7653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进行电子邮件服务验证登录</a:t>
            </a: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F5AB65D-3AEC-453D-8061-9B85589B3234}"/>
              </a:ext>
            </a:extLst>
          </p:cNvPr>
          <p:cNvSpPr/>
          <p:nvPr/>
        </p:nvSpPr>
        <p:spPr>
          <a:xfrm>
            <a:off x="3879764" y="4876681"/>
            <a:ext cx="60920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035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374D158A-2116-4A29-9E87-58CF24C6A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7906" y="1612335"/>
            <a:ext cx="3435350" cy="239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客户使用电子邮件系统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E74C1482-C4AC-4FB6-A5DD-804497634B52}"/>
              </a:ext>
            </a:extLst>
          </p:cNvPr>
          <p:cNvSpPr/>
          <p:nvPr/>
        </p:nvSpPr>
        <p:spPr>
          <a:xfrm>
            <a:off x="1264990" y="4654931"/>
            <a:ext cx="2121182" cy="7653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使用非加密方式配置账户成功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DA9E3BBE-6D79-4E6F-B49C-39550D7B17DA}"/>
              </a:ext>
            </a:extLst>
          </p:cNvPr>
          <p:cNvSpPr/>
          <p:nvPr/>
        </p:nvSpPr>
        <p:spPr>
          <a:xfrm>
            <a:off x="8513730" y="4654931"/>
            <a:ext cx="2675740" cy="7653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填写收件人信箱地址并编写完整的邮件内容</a:t>
            </a: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888104D6-BB7F-47D2-B614-2341B3DB3C92}"/>
              </a:ext>
            </a:extLst>
          </p:cNvPr>
          <p:cNvSpPr/>
          <p:nvPr/>
        </p:nvSpPr>
        <p:spPr>
          <a:xfrm>
            <a:off x="7542170" y="4876681"/>
            <a:ext cx="60920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43" name="图片 357">
            <a:extLst>
              <a:ext uri="{FF2B5EF4-FFF2-40B4-BE49-F238E27FC236}">
                <a16:creationId xmlns:a16="http://schemas.microsoft.com/office/drawing/2014/main" id="{94C9E8B9-FD9F-4C9E-A641-F5677653A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80794" y="1601919"/>
            <a:ext cx="3400776" cy="2411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46462C31-EC40-4A17-AE3C-13ACED77D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1212" y="1600877"/>
            <a:ext cx="3400776" cy="240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C2F99704-438E-4D3F-BD78-ADA9F3014A9F}"/>
              </a:ext>
            </a:extLst>
          </p:cNvPr>
          <p:cNvSpPr/>
          <p:nvPr/>
        </p:nvSpPr>
        <p:spPr>
          <a:xfrm>
            <a:off x="4982555" y="4654931"/>
            <a:ext cx="2197255" cy="7653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向其他信箱发送邮件</a:t>
            </a: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F5AB65D-3AEC-453D-8061-9B85589B3234}"/>
              </a:ext>
            </a:extLst>
          </p:cNvPr>
          <p:cNvSpPr/>
          <p:nvPr/>
        </p:nvSpPr>
        <p:spPr>
          <a:xfrm>
            <a:off x="3879764" y="4876681"/>
            <a:ext cx="60920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297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CF8E4B2-1FC5-41EA-AAF6-43D2550E14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2"/>
          <a:stretch/>
        </p:blipFill>
        <p:spPr>
          <a:xfrm>
            <a:off x="5001771" y="702"/>
            <a:ext cx="7190229" cy="68580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52872" y="713656"/>
            <a:ext cx="3962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课程概述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A420798-6D5C-4241-AE37-C7736A335BF5}"/>
              </a:ext>
            </a:extLst>
          </p:cNvPr>
          <p:cNvGrpSpPr/>
          <p:nvPr/>
        </p:nvGrpSpPr>
        <p:grpSpPr>
          <a:xfrm>
            <a:off x="37592" y="2217674"/>
            <a:ext cx="3289118" cy="830997"/>
            <a:chOff x="185047" y="2263262"/>
            <a:chExt cx="3289118" cy="830997"/>
          </a:xfrm>
        </p:grpSpPr>
        <p:sp>
          <p:nvSpPr>
            <p:cNvPr id="26" name="文本框 25"/>
            <p:cNvSpPr txBox="1"/>
            <p:nvPr/>
          </p:nvSpPr>
          <p:spPr>
            <a:xfrm>
              <a:off x="1064143" y="2417151"/>
              <a:ext cx="241002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电子邮件系统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E-mail System</a:t>
              </a:r>
              <a:endParaRPr lang="da-DK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85047" y="2263262"/>
              <a:ext cx="1015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01</a:t>
              </a:r>
              <a:endParaRPr lang="zh-CN" altLang="en-US" sz="4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930ACDD-6974-4AEE-A3F7-8541BBEB7522}"/>
              </a:ext>
            </a:extLst>
          </p:cNvPr>
          <p:cNvGrpSpPr/>
          <p:nvPr/>
        </p:nvGrpSpPr>
        <p:grpSpPr>
          <a:xfrm>
            <a:off x="3449751" y="2142251"/>
            <a:ext cx="3863624" cy="830997"/>
            <a:chOff x="3360777" y="2137216"/>
            <a:chExt cx="3863624" cy="830997"/>
          </a:xfrm>
        </p:grpSpPr>
        <p:sp>
          <p:nvSpPr>
            <p:cNvPr id="40" name="文本框 39"/>
            <p:cNvSpPr txBox="1"/>
            <p:nvPr/>
          </p:nvSpPr>
          <p:spPr>
            <a:xfrm>
              <a:off x="4239875" y="2291105"/>
              <a:ext cx="298452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部署基础的电子邮件系统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Deploy Basic E-mail System</a:t>
              </a:r>
              <a:endParaRPr lang="da-DK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3360777" y="2137216"/>
              <a:ext cx="1015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02</a:t>
              </a:r>
              <a:endParaRPr lang="zh-CN" altLang="en-US" sz="4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F985FD2-8E20-485E-BADB-442EE373A51F}"/>
              </a:ext>
            </a:extLst>
          </p:cNvPr>
          <p:cNvSpPr/>
          <p:nvPr/>
        </p:nvSpPr>
        <p:spPr>
          <a:xfrm>
            <a:off x="3441990" y="2085201"/>
            <a:ext cx="3944441" cy="1098236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C3EE372-DFF2-41CC-B158-614A7E402066}"/>
              </a:ext>
            </a:extLst>
          </p:cNvPr>
          <p:cNvSpPr/>
          <p:nvPr/>
        </p:nvSpPr>
        <p:spPr>
          <a:xfrm>
            <a:off x="0" y="2082907"/>
            <a:ext cx="3364302" cy="1098236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0ABE39D-221E-499B-8C00-6714612A3F6A}"/>
              </a:ext>
            </a:extLst>
          </p:cNvPr>
          <p:cNvGrpSpPr/>
          <p:nvPr/>
        </p:nvGrpSpPr>
        <p:grpSpPr>
          <a:xfrm>
            <a:off x="37592" y="3596987"/>
            <a:ext cx="3412159" cy="830997"/>
            <a:chOff x="37592" y="3587949"/>
            <a:chExt cx="3412159" cy="830997"/>
          </a:xfrm>
        </p:grpSpPr>
        <p:sp>
          <p:nvSpPr>
            <p:cNvPr id="43" name="文本框 42"/>
            <p:cNvSpPr txBox="1"/>
            <p:nvPr/>
          </p:nvSpPr>
          <p:spPr>
            <a:xfrm>
              <a:off x="916689" y="3741838"/>
              <a:ext cx="253306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设置用户别名信箱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Set User Alias Mailbox</a:t>
              </a:r>
              <a:endParaRPr lang="da-DK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7592" y="3587949"/>
              <a:ext cx="1015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03</a:t>
              </a:r>
              <a:endParaRPr lang="zh-CN" altLang="en-US" sz="4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AAB1485-F466-4DB4-B0F2-069CF08DBBBE}"/>
              </a:ext>
            </a:extLst>
          </p:cNvPr>
          <p:cNvGrpSpPr/>
          <p:nvPr/>
        </p:nvGrpSpPr>
        <p:grpSpPr>
          <a:xfrm>
            <a:off x="3449751" y="3669128"/>
            <a:ext cx="3421453" cy="830997"/>
            <a:chOff x="3513846" y="3522502"/>
            <a:chExt cx="3421453" cy="830997"/>
          </a:xfrm>
        </p:grpSpPr>
        <p:sp>
          <p:nvSpPr>
            <p:cNvPr id="46" name="文本框 45"/>
            <p:cNvSpPr txBox="1"/>
            <p:nvPr/>
          </p:nvSpPr>
          <p:spPr>
            <a:xfrm>
              <a:off x="4392944" y="3676391"/>
              <a:ext cx="254235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</a:t>
              </a: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邮件客户端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Linux Mail Client</a:t>
              </a:r>
              <a:endParaRPr lang="da-DK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513846" y="3522502"/>
              <a:ext cx="1015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04</a:t>
              </a:r>
              <a:endParaRPr lang="zh-CN" altLang="en-US" sz="4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98AB5614-2974-44A5-85A3-6CD6790D865E}"/>
              </a:ext>
            </a:extLst>
          </p:cNvPr>
          <p:cNvSpPr/>
          <p:nvPr/>
        </p:nvSpPr>
        <p:spPr>
          <a:xfrm>
            <a:off x="0" y="3532941"/>
            <a:ext cx="3364302" cy="1098236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133EC2D4-C7AF-4AA0-8CB9-FF71C05BE658}"/>
              </a:ext>
            </a:extLst>
          </p:cNvPr>
          <p:cNvSpPr/>
          <p:nvPr/>
        </p:nvSpPr>
        <p:spPr>
          <a:xfrm>
            <a:off x="3450272" y="3532941"/>
            <a:ext cx="3944441" cy="1098236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80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设置用户别名信箱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40797" y="5581590"/>
            <a:ext cx="7710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 User Alias Mailbox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THREE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直角三角形 3"/>
          <p:cNvSpPr>
            <a:spLocks noChangeAspect="1"/>
          </p:cNvSpPr>
          <p:nvPr/>
        </p:nvSpPr>
        <p:spPr>
          <a:xfrm>
            <a:off x="4210051" y="2786002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60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设置用户别名信箱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9F4CF62-85EF-40FE-AF11-5BC39CBFC900}"/>
              </a:ext>
            </a:extLst>
          </p:cNvPr>
          <p:cNvSpPr/>
          <p:nvPr/>
        </p:nvSpPr>
        <p:spPr>
          <a:xfrm>
            <a:off x="1208418" y="1626352"/>
            <a:ext cx="4662291" cy="4149913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024E95-63D6-4F84-89FC-318C077FF5F4}"/>
              </a:ext>
            </a:extLst>
          </p:cNvPr>
          <p:cNvSpPr txBox="1"/>
          <p:nvPr/>
        </p:nvSpPr>
        <p:spPr>
          <a:xfrm>
            <a:off x="1361134" y="2435085"/>
            <a:ext cx="4323400" cy="189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用户别名功能是一项简单实用的邮件账户伪装技术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可以用来设置多个虚拟信箱的账户以接收发送的邮件，从而保证自身的邮件地址不被泄露；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还可以用来接收自己的多个信箱中的邮件。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47385587-1134-4858-99F0-16FCC5AE7AB0}"/>
              </a:ext>
            </a:extLst>
          </p:cNvPr>
          <p:cNvSpPr/>
          <p:nvPr/>
        </p:nvSpPr>
        <p:spPr>
          <a:xfrm>
            <a:off x="1196570" y="1626352"/>
            <a:ext cx="4691164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48B41D7-BFBE-4A05-A5EC-7B896C114F00}"/>
              </a:ext>
            </a:extLst>
          </p:cNvPr>
          <p:cNvSpPr txBox="1"/>
          <p:nvPr/>
        </p:nvSpPr>
        <p:spPr>
          <a:xfrm>
            <a:off x="1329096" y="189303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用户别名功能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03438F22-C280-454E-BE85-9E3F888361D8}"/>
              </a:ext>
            </a:extLst>
          </p:cNvPr>
          <p:cNvSpPr/>
          <p:nvPr/>
        </p:nvSpPr>
        <p:spPr>
          <a:xfrm>
            <a:off x="6276628" y="1626352"/>
            <a:ext cx="4662291" cy="4149913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3567613-853A-40C2-959F-8C868A69A0BE}"/>
              </a:ext>
            </a:extLst>
          </p:cNvPr>
          <p:cNvSpPr txBox="1"/>
          <p:nvPr/>
        </p:nvSpPr>
        <p:spPr>
          <a:xfrm>
            <a:off x="6412319" y="2435085"/>
            <a:ext cx="4323400" cy="300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在邮件发送后登录到服务器，然后尝试以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账户的身份登录。由于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账户在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系统中是系统账户，默认的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终端是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sbin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nologin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，因此在以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账户登录时，系统会提示当前账户不可用。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但是，在电子邮件服务器上使用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mail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命令后，却看到这封原本要发送给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账户的邮件已经被存放到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账户的信箱中。</a:t>
            </a: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BA1EDE57-338E-42C6-9810-B6B4ADDCADAF}"/>
              </a:ext>
            </a:extLst>
          </p:cNvPr>
          <p:cNvSpPr/>
          <p:nvPr/>
        </p:nvSpPr>
        <p:spPr>
          <a:xfrm>
            <a:off x="6247755" y="1626352"/>
            <a:ext cx="4691164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59DD074-C44C-4F71-BF02-1EE8ACD665D0}"/>
              </a:ext>
            </a:extLst>
          </p:cNvPr>
          <p:cNvSpPr txBox="1"/>
          <p:nvPr/>
        </p:nvSpPr>
        <p:spPr>
          <a:xfrm>
            <a:off x="6380281" y="18930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邮件发送后</a:t>
            </a:r>
          </a:p>
        </p:txBody>
      </p:sp>
    </p:spTree>
    <p:extLst>
      <p:ext uri="{BB962C8B-B14F-4D97-AF65-F5344CB8AC3E}">
        <p14:creationId xmlns:p14="http://schemas.microsoft.com/office/powerpoint/2010/main" val="4134800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设置用户别名信箱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725E6EA2-1E71-4DDD-8114-6B644C6D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6229" y="1612335"/>
            <a:ext cx="3369290" cy="290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C5B445A9-DB0A-442D-B5CA-8D0921F3299F}"/>
              </a:ext>
            </a:extLst>
          </p:cNvPr>
          <p:cNvSpPr/>
          <p:nvPr/>
        </p:nvSpPr>
        <p:spPr>
          <a:xfrm>
            <a:off x="1560283" y="4873424"/>
            <a:ext cx="2121182" cy="7653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向服务器上的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账户发送邮件</a:t>
            </a:r>
          </a:p>
        </p:txBody>
      </p:sp>
      <p:pic>
        <p:nvPicPr>
          <p:cNvPr id="30" name="图片 357">
            <a:extLst>
              <a:ext uri="{FF2B5EF4-FFF2-40B4-BE49-F238E27FC236}">
                <a16:creationId xmlns:a16="http://schemas.microsoft.com/office/drawing/2014/main" id="{419AF845-AC7A-45A0-A663-905928BD9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92276" y="1601919"/>
            <a:ext cx="3377554" cy="2910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A89B6C5F-1997-4136-AC02-E647872A59B6}"/>
              </a:ext>
            </a:extLst>
          </p:cNvPr>
          <p:cNvSpPr/>
          <p:nvPr/>
        </p:nvSpPr>
        <p:spPr>
          <a:xfrm>
            <a:off x="5134609" y="4873424"/>
            <a:ext cx="2292888" cy="7653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向服务器上的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dream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用户发送邮件</a:t>
            </a:r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846AECC3-5DF3-4844-8737-C9782A71DA69}"/>
              </a:ext>
            </a:extLst>
          </p:cNvPr>
          <p:cNvSpPr/>
          <p:nvPr/>
        </p:nvSpPr>
        <p:spPr>
          <a:xfrm>
            <a:off x="4103437" y="5095174"/>
            <a:ext cx="60920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83A9406-F28B-4A78-800D-AF9D23E08C15}"/>
              </a:ext>
            </a:extLst>
          </p:cNvPr>
          <p:cNvSpPr/>
          <p:nvPr/>
        </p:nvSpPr>
        <p:spPr>
          <a:xfrm>
            <a:off x="8152729" y="1612335"/>
            <a:ext cx="3044766" cy="4026402"/>
          </a:xfrm>
          <a:prstGeom prst="roundRect">
            <a:avLst>
              <a:gd name="adj" fmla="val 2292"/>
            </a:avLst>
          </a:prstGeom>
          <a:noFill/>
          <a:ln>
            <a:solidFill>
              <a:srgbClr val="0070C0"/>
            </a:solidFill>
            <a:prstDash val="lgDashDot"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用户别名技术不仅应用广泛，而且配置也很简单。所以这里要提醒大家的是，今后千万不要看到有些网站上提供了很多客服信箱就轻易相信别人，没准发往这些客服信箱的邮件会被同一个人收到。</a:t>
            </a:r>
          </a:p>
        </p:txBody>
      </p:sp>
    </p:spTree>
    <p:extLst>
      <p:ext uri="{BB962C8B-B14F-4D97-AF65-F5344CB8AC3E}">
        <p14:creationId xmlns:p14="http://schemas.microsoft.com/office/powerpoint/2010/main" val="272126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邮件客户端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441543" y="5600295"/>
            <a:ext cx="530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Mail Client</a:t>
            </a:r>
            <a:endParaRPr lang="da-DK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FOUR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直角三角形 10"/>
          <p:cNvSpPr>
            <a:spLocks noChangeAspect="1"/>
          </p:cNvSpPr>
          <p:nvPr/>
        </p:nvSpPr>
        <p:spPr>
          <a:xfrm rot="16200000">
            <a:off x="6181948" y="2786002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19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邮件客户端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079F658-CDFE-4952-AA5E-19766E9EAF0B}"/>
              </a:ext>
            </a:extLst>
          </p:cNvPr>
          <p:cNvSpPr/>
          <p:nvPr/>
        </p:nvSpPr>
        <p:spPr>
          <a:xfrm>
            <a:off x="1208418" y="1545209"/>
            <a:ext cx="4662291" cy="4477904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813529E-F247-4606-8E90-2CCDBF46DE91}"/>
              </a:ext>
            </a:extLst>
          </p:cNvPr>
          <p:cNvSpPr txBox="1"/>
          <p:nvPr/>
        </p:nvSpPr>
        <p:spPr>
          <a:xfrm>
            <a:off x="1361134" y="2353942"/>
            <a:ext cx="4323400" cy="3372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对于我们大多数人而言，如今更多的是使用浏览器或以智能手机的方式来收发电子邮件。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但是，为了更快地加载邮件，或是为了使用更为丰富的编辑功能，有时还是要依赖专门的邮件客户端才能完成。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系统下可选的邮件客户端有数十种，例如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Thunderbird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Evolution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Gear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Elementary Mail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KMail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Mailspring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Sylpheed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Claws Mail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39CEC728-5FBD-4380-916D-246AF46FE711}"/>
              </a:ext>
            </a:extLst>
          </p:cNvPr>
          <p:cNvSpPr/>
          <p:nvPr/>
        </p:nvSpPr>
        <p:spPr>
          <a:xfrm>
            <a:off x="1196570" y="1545209"/>
            <a:ext cx="4691164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68777AC-093D-4F1E-ACAA-91ADD1158F35}"/>
              </a:ext>
            </a:extLst>
          </p:cNvPr>
          <p:cNvSpPr txBox="1"/>
          <p:nvPr/>
        </p:nvSpPr>
        <p:spPr>
          <a:xfrm>
            <a:off x="1329096" y="1811894"/>
            <a:ext cx="2167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邮件客户端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9C4E3A8-9539-41E7-82F1-5F200EB41AF9}"/>
              </a:ext>
            </a:extLst>
          </p:cNvPr>
          <p:cNvSpPr/>
          <p:nvPr/>
        </p:nvSpPr>
        <p:spPr>
          <a:xfrm>
            <a:off x="6276628" y="1545209"/>
            <a:ext cx="4662291" cy="4477904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C54F635-6623-4D01-9931-4A69619B1B4D}"/>
              </a:ext>
            </a:extLst>
          </p:cNvPr>
          <p:cNvSpPr txBox="1"/>
          <p:nvPr/>
        </p:nvSpPr>
        <p:spPr>
          <a:xfrm>
            <a:off x="6412319" y="2353942"/>
            <a:ext cx="4323400" cy="189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Thunderbird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是由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Mozilla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基金会（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Firefox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浏览器的生产厂商）发布的一款电子邮件客户端，操作简单，支持跨平台，拥有各种插件和丰富的功能，而且兼具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Firefox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浏览器的各种优势，用户可以轻松上手。</a:t>
            </a: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0C05AE64-0280-49EB-B0AA-86A019A954B8}"/>
              </a:ext>
            </a:extLst>
          </p:cNvPr>
          <p:cNvSpPr/>
          <p:nvPr/>
        </p:nvSpPr>
        <p:spPr>
          <a:xfrm>
            <a:off x="6247755" y="1545209"/>
            <a:ext cx="4691164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C40FAEB-140B-4653-A09C-E586AE023F1D}"/>
              </a:ext>
            </a:extLst>
          </p:cNvPr>
          <p:cNvSpPr txBox="1"/>
          <p:nvPr/>
        </p:nvSpPr>
        <p:spPr>
          <a:xfrm>
            <a:off x="6380281" y="1811894"/>
            <a:ext cx="179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Thunderbird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8126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邮件客户端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4D5A43D-BC5C-43DF-B539-2B79F1DCD6B9}"/>
              </a:ext>
            </a:extLst>
          </p:cNvPr>
          <p:cNvSpPr/>
          <p:nvPr/>
        </p:nvSpPr>
        <p:spPr>
          <a:xfrm>
            <a:off x="1601175" y="4654931"/>
            <a:ext cx="2197255" cy="7653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在程序菜单中单击邮件客户端图标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4C1ADD2A-9458-4485-944A-47E60C37F7D3}"/>
              </a:ext>
            </a:extLst>
          </p:cNvPr>
          <p:cNvSpPr/>
          <p:nvPr/>
        </p:nvSpPr>
        <p:spPr>
          <a:xfrm>
            <a:off x="8594116" y="4654931"/>
            <a:ext cx="2675740" cy="7653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进入到手动配置模式</a:t>
            </a: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EDDB06C4-6669-454E-9725-43D58148DD4A}"/>
              </a:ext>
            </a:extLst>
          </p:cNvPr>
          <p:cNvSpPr/>
          <p:nvPr/>
        </p:nvSpPr>
        <p:spPr>
          <a:xfrm>
            <a:off x="7824142" y="4876681"/>
            <a:ext cx="60920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54A3286B-1C58-47A0-BBFB-27A75705F7C1}"/>
              </a:ext>
            </a:extLst>
          </p:cNvPr>
          <p:cNvSpPr/>
          <p:nvPr/>
        </p:nvSpPr>
        <p:spPr>
          <a:xfrm>
            <a:off x="5466113" y="4654931"/>
            <a:ext cx="2197255" cy="7653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配置客户端的账号、地址和密码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3176670A-19DC-4FBF-A2E3-726052BB5855}"/>
              </a:ext>
            </a:extLst>
          </p:cNvPr>
          <p:cNvSpPr/>
          <p:nvPr/>
        </p:nvSpPr>
        <p:spPr>
          <a:xfrm>
            <a:off x="4327672" y="4876681"/>
            <a:ext cx="60920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图片 370" descr="说明: 第15章 使用Postfix与Dovecot部署邮件系统第15章 使用Postfix与Dovecot部署邮件系统">
            <a:extLst>
              <a:ext uri="{FF2B5EF4-FFF2-40B4-BE49-F238E27FC236}">
                <a16:creationId xmlns:a16="http://schemas.microsoft.com/office/drawing/2014/main" id="{4172290B-18DB-4E87-BFDE-E58250618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297" y="1600876"/>
            <a:ext cx="3129378" cy="247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369" descr="说明: 第15章 使用Postfix与Dovecot部署邮件系统第15章 使用Postfix与Dovecot部署邮件系统">
            <a:extLst>
              <a:ext uri="{FF2B5EF4-FFF2-40B4-BE49-F238E27FC236}">
                <a16:creationId xmlns:a16="http://schemas.microsoft.com/office/drawing/2014/main" id="{1402E804-4DE0-4609-AA29-5C2A95059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968" y="1600876"/>
            <a:ext cx="3419544" cy="247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图片 368" descr="说明: 第15章 使用Postfix与Dovecot部署邮件系统第15章 使用Postfix与Dovecot部署邮件系统">
            <a:extLst>
              <a:ext uri="{FF2B5EF4-FFF2-40B4-BE49-F238E27FC236}">
                <a16:creationId xmlns:a16="http://schemas.microsoft.com/office/drawing/2014/main" id="{BD9EA9F1-4E6C-46BD-A6C6-EA6B8E67C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1" y="1600876"/>
            <a:ext cx="4124762" cy="247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251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邮件客户端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4D5A43D-BC5C-43DF-B539-2B79F1DCD6B9}"/>
              </a:ext>
            </a:extLst>
          </p:cNvPr>
          <p:cNvSpPr/>
          <p:nvPr/>
        </p:nvSpPr>
        <p:spPr>
          <a:xfrm>
            <a:off x="1754762" y="4654931"/>
            <a:ext cx="2197255" cy="7653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手动配置连接信息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4C1ADD2A-9458-4485-944A-47E60C37F7D3}"/>
              </a:ext>
            </a:extLst>
          </p:cNvPr>
          <p:cNvSpPr/>
          <p:nvPr/>
        </p:nvSpPr>
        <p:spPr>
          <a:xfrm>
            <a:off x="8764898" y="4654931"/>
            <a:ext cx="2675740" cy="7653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Thunderbird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客户端使用界面</a:t>
            </a: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EDDB06C4-6669-454E-9725-43D58148DD4A}"/>
              </a:ext>
            </a:extLst>
          </p:cNvPr>
          <p:cNvSpPr/>
          <p:nvPr/>
        </p:nvSpPr>
        <p:spPr>
          <a:xfrm>
            <a:off x="8044719" y="4876681"/>
            <a:ext cx="60920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54A3286B-1C58-47A0-BBFB-27A75705F7C1}"/>
              </a:ext>
            </a:extLst>
          </p:cNvPr>
          <p:cNvSpPr/>
          <p:nvPr/>
        </p:nvSpPr>
        <p:spPr>
          <a:xfrm>
            <a:off x="5736484" y="4654931"/>
            <a:ext cx="2197255" cy="7653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安全警告信息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3176670A-19DC-4FBF-A2E3-726052BB5855}"/>
              </a:ext>
            </a:extLst>
          </p:cNvPr>
          <p:cNvSpPr/>
          <p:nvPr/>
        </p:nvSpPr>
        <p:spPr>
          <a:xfrm>
            <a:off x="4539651" y="4876681"/>
            <a:ext cx="60920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图片 373" descr="说明: 第15章 使用Postfix与Dovecot部署邮件系统第15章 使用Postfix与Dovecot部署邮件系统">
            <a:extLst>
              <a:ext uri="{FF2B5EF4-FFF2-40B4-BE49-F238E27FC236}">
                <a16:creationId xmlns:a16="http://schemas.microsoft.com/office/drawing/2014/main" id="{7D84DE8B-907B-45EC-A5C9-ACFD2A8F8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73" y="1855043"/>
            <a:ext cx="2987391" cy="216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372" descr="说明: 第15章 使用Postfix与Dovecot部署邮件系统第15章 使用Postfix与Dovecot部署邮件系统">
            <a:extLst>
              <a:ext uri="{FF2B5EF4-FFF2-40B4-BE49-F238E27FC236}">
                <a16:creationId xmlns:a16="http://schemas.microsoft.com/office/drawing/2014/main" id="{3E5E98F2-1C53-4724-92DA-6EDE047C9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19" y="1855042"/>
            <a:ext cx="3314784" cy="216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图片 371" descr="说明: 第15章 使用Postfix与Dovecot部署邮件系统第15章 使用Postfix与Dovecot部署邮件系统">
            <a:extLst>
              <a:ext uri="{FF2B5EF4-FFF2-40B4-BE49-F238E27FC236}">
                <a16:creationId xmlns:a16="http://schemas.microsoft.com/office/drawing/2014/main" id="{37277CCE-8C7F-49BD-959A-AB4F61F88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29" y="1849156"/>
            <a:ext cx="4415520" cy="216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70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5" y="318442"/>
            <a:ext cx="431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复习题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2E494243-3D3D-470D-B986-3726777EA8D2}"/>
              </a:ext>
            </a:extLst>
          </p:cNvPr>
          <p:cNvSpPr txBox="1"/>
          <p:nvPr/>
        </p:nvSpPr>
        <p:spPr>
          <a:xfrm>
            <a:off x="1029783" y="1316631"/>
            <a:ext cx="10132434" cy="2812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．电子邮件服务与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FTP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NFS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等程序的服务模式的最大区别是什么？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答：当对方主机宕机或对方临时离线时，使用电子邮件服务依然可以发送数据。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．常见的电子邮件协议有哪些？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SMTP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IMAP4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．电子邮件系统中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MUA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MTA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MDA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种服务角色的用途分别是什么？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用于收发邮件，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用于转发邮件，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MDA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用于保存邮件。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．使用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Postfix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Dovecot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部署电子邮件系统前，需要先做什么？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答：需要先配置部署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DNS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域名解析服务，以便提供信箱地址解析功能。别名立即生效。</a:t>
            </a:r>
          </a:p>
        </p:txBody>
      </p:sp>
    </p:spTree>
    <p:extLst>
      <p:ext uri="{BB962C8B-B14F-4D97-AF65-F5344CB8AC3E}">
        <p14:creationId xmlns:p14="http://schemas.microsoft.com/office/powerpoint/2010/main" val="4239476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5" y="318442"/>
            <a:ext cx="431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复习题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2E494243-3D3D-470D-B986-3726777EA8D2}"/>
              </a:ext>
            </a:extLst>
          </p:cNvPr>
          <p:cNvSpPr txBox="1"/>
          <p:nvPr/>
        </p:nvSpPr>
        <p:spPr>
          <a:xfrm>
            <a:off x="1029783" y="1316631"/>
            <a:ext cx="10132434" cy="3157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．能否让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Dovecot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服务程序限制允许连接的主机范围？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答：可以，在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Dovecot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服务程序的主配置文件中修改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login_trusted_networks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参数值即可，这样可在不修改防火墙策略的情况下限制来访的主机范围。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．使用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Outlook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软件连接电子邮件服务器的地址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mail.linuxprobe.com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时，提示找不到服务器或连接超时，这可能是什么原因导致的呢？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答：很有可能是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DNS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域名解析问题引起的连接超时，可在服务器与客户端分别执行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ping mail.linuxprobe.com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命令，测试是否可以正常解析出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．如何定义用户别名信箱以及让其立即生效？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答：可直接修改邮件别名服务的配置文件，并在保存退出后执行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newaliases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命令即可让新的用户别名立即生效。</a:t>
            </a:r>
          </a:p>
        </p:txBody>
      </p:sp>
    </p:spTree>
    <p:extLst>
      <p:ext uri="{BB962C8B-B14F-4D97-AF65-F5344CB8AC3E}">
        <p14:creationId xmlns:p14="http://schemas.microsoft.com/office/powerpoint/2010/main" val="931968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949880" y="2782669"/>
            <a:ext cx="864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祝同学们学习顺利，爱上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系统。</a:t>
            </a:r>
          </a:p>
        </p:txBody>
      </p:sp>
    </p:spTree>
    <p:extLst>
      <p:ext uri="{BB962C8B-B14F-4D97-AF65-F5344CB8AC3E}">
        <p14:creationId xmlns:p14="http://schemas.microsoft.com/office/powerpoint/2010/main" val="74424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231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前言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B35B568-28A6-46E6-AED0-60D26548A7F1}"/>
              </a:ext>
            </a:extLst>
          </p:cNvPr>
          <p:cNvGrpSpPr/>
          <p:nvPr/>
        </p:nvGrpSpPr>
        <p:grpSpPr>
          <a:xfrm>
            <a:off x="396010" y="1533570"/>
            <a:ext cx="10840950" cy="1099468"/>
            <a:chOff x="396010" y="1225457"/>
            <a:chExt cx="10840950" cy="1099468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503EA49-3D3F-4161-88CE-9E8F63FA62DE}"/>
                </a:ext>
              </a:extLst>
            </p:cNvPr>
            <p:cNvGrpSpPr/>
            <p:nvPr/>
          </p:nvGrpSpPr>
          <p:grpSpPr>
            <a:xfrm>
              <a:off x="396010" y="1306459"/>
              <a:ext cx="603250" cy="699770"/>
              <a:chOff x="623443" y="1726565"/>
              <a:chExt cx="603250" cy="699770"/>
            </a:xfrm>
          </p:grpSpPr>
          <p:sp>
            <p:nvSpPr>
              <p:cNvPr id="15" name="六边形 14">
                <a:extLst>
                  <a:ext uri="{FF2B5EF4-FFF2-40B4-BE49-F238E27FC236}">
                    <a16:creationId xmlns:a16="http://schemas.microsoft.com/office/drawing/2014/main" id="{CF945CB5-1BC5-4B2B-89DE-8A440B38B727}"/>
                  </a:ext>
                </a:extLst>
              </p:cNvPr>
              <p:cNvSpPr/>
              <p:nvPr/>
            </p:nvSpPr>
            <p:spPr>
              <a:xfrm rot="5400000">
                <a:off x="575183" y="1774825"/>
                <a:ext cx="699770" cy="603250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613018D-86B6-4CE7-9C1C-BD0A483F3247}"/>
                  </a:ext>
                </a:extLst>
              </p:cNvPr>
              <p:cNvSpPr txBox="1"/>
              <p:nvPr/>
            </p:nvSpPr>
            <p:spPr>
              <a:xfrm>
                <a:off x="639890" y="1876395"/>
                <a:ext cx="570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18545FF-1FA8-46D0-B2CF-CB512CECC828}"/>
                </a:ext>
              </a:extLst>
            </p:cNvPr>
            <p:cNvSpPr txBox="1"/>
            <p:nvPr/>
          </p:nvSpPr>
          <p:spPr>
            <a:xfrm>
              <a:off x="1091113" y="1225457"/>
              <a:ext cx="10145847" cy="1099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电子邮件（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Email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）系统是我们在日常工作、生活中最常用的一个网络服务。首先介绍电子邮件系统的起源，然后介绍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SMTP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POP3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IMAP4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等常见的电子邮件协议，以及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MUA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MTA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MDA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种服务角色的作用。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3DB6190-7128-4E69-B622-03BFB6425638}"/>
              </a:ext>
            </a:extLst>
          </p:cNvPr>
          <p:cNvGrpSpPr/>
          <p:nvPr/>
        </p:nvGrpSpPr>
        <p:grpSpPr>
          <a:xfrm>
            <a:off x="396010" y="2998113"/>
            <a:ext cx="10840950" cy="1099468"/>
            <a:chOff x="396010" y="2572891"/>
            <a:chExt cx="10840950" cy="1099468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1095412-D2F9-40A4-984F-9C0551D30632}"/>
                </a:ext>
              </a:extLst>
            </p:cNvPr>
            <p:cNvGrpSpPr/>
            <p:nvPr/>
          </p:nvGrpSpPr>
          <p:grpSpPr>
            <a:xfrm>
              <a:off x="396010" y="2653893"/>
              <a:ext cx="603250" cy="699770"/>
              <a:chOff x="623443" y="1726565"/>
              <a:chExt cx="603250" cy="699770"/>
            </a:xfrm>
          </p:grpSpPr>
          <p:sp>
            <p:nvSpPr>
              <p:cNvPr id="19" name="六边形 18">
                <a:extLst>
                  <a:ext uri="{FF2B5EF4-FFF2-40B4-BE49-F238E27FC236}">
                    <a16:creationId xmlns:a16="http://schemas.microsoft.com/office/drawing/2014/main" id="{8F871D2C-A0A9-4F6B-B917-AC86F9C30F44}"/>
                  </a:ext>
                </a:extLst>
              </p:cNvPr>
              <p:cNvSpPr/>
              <p:nvPr/>
            </p:nvSpPr>
            <p:spPr>
              <a:xfrm rot="5400000">
                <a:off x="575183" y="1774825"/>
                <a:ext cx="699770" cy="603250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FAE55C3-F324-4EC9-BED8-D9D45A36B67B}"/>
                  </a:ext>
                </a:extLst>
              </p:cNvPr>
              <p:cNvSpPr txBox="1"/>
              <p:nvPr/>
            </p:nvSpPr>
            <p:spPr>
              <a:xfrm>
                <a:off x="639890" y="1876395"/>
                <a:ext cx="570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03E2244-A5A4-495B-8509-FE78E82AD377}"/>
                </a:ext>
              </a:extLst>
            </p:cNvPr>
            <p:cNvSpPr txBox="1"/>
            <p:nvPr/>
          </p:nvSpPr>
          <p:spPr>
            <a:xfrm>
              <a:off x="1091113" y="2572891"/>
              <a:ext cx="10145847" cy="1099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完整地演示在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系统中使用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Postfix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Dovecot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服务程序配置电子邮件系统服务的方法，并重点讲解常用的配置参数，此外还将结合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bind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服务程序提供的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DNS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域名解析服务来验证客户端主机与服务器之间的邮件收发功能。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D621A0E-D2F9-4496-8AA0-F9970F8F5B4F}"/>
              </a:ext>
            </a:extLst>
          </p:cNvPr>
          <p:cNvGrpSpPr/>
          <p:nvPr/>
        </p:nvGrpSpPr>
        <p:grpSpPr>
          <a:xfrm>
            <a:off x="412457" y="4462656"/>
            <a:ext cx="10840950" cy="780772"/>
            <a:chOff x="396010" y="2572891"/>
            <a:chExt cx="10840950" cy="780772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FEF6378-C1CE-4A86-90E9-B72F4120B2F3}"/>
                </a:ext>
              </a:extLst>
            </p:cNvPr>
            <p:cNvGrpSpPr/>
            <p:nvPr/>
          </p:nvGrpSpPr>
          <p:grpSpPr>
            <a:xfrm>
              <a:off x="396010" y="2653893"/>
              <a:ext cx="603250" cy="699770"/>
              <a:chOff x="623443" y="1726565"/>
              <a:chExt cx="603250" cy="699770"/>
            </a:xfrm>
          </p:grpSpPr>
          <p:sp>
            <p:nvSpPr>
              <p:cNvPr id="25" name="六边形 24">
                <a:extLst>
                  <a:ext uri="{FF2B5EF4-FFF2-40B4-BE49-F238E27FC236}">
                    <a16:creationId xmlns:a16="http://schemas.microsoft.com/office/drawing/2014/main" id="{01B591AC-2991-4E73-AB99-73B04FAC8BD0}"/>
                  </a:ext>
                </a:extLst>
              </p:cNvPr>
              <p:cNvSpPr/>
              <p:nvPr/>
            </p:nvSpPr>
            <p:spPr>
              <a:xfrm rot="5400000">
                <a:off x="575183" y="1774825"/>
                <a:ext cx="699770" cy="603250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1D01537-79C8-4137-B2C3-7E14B2E49CBD}"/>
                  </a:ext>
                </a:extLst>
              </p:cNvPr>
              <p:cNvSpPr txBox="1"/>
              <p:nvPr/>
            </p:nvSpPr>
            <p:spPr>
              <a:xfrm>
                <a:off x="639890" y="1876395"/>
                <a:ext cx="570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0B669B7-47E9-449E-8277-ED126BCAEAC7}"/>
                </a:ext>
              </a:extLst>
            </p:cNvPr>
            <p:cNvSpPr txBox="1"/>
            <p:nvPr/>
          </p:nvSpPr>
          <p:spPr>
            <a:xfrm>
              <a:off x="1091113" y="2572891"/>
              <a:ext cx="10145847" cy="75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还介绍了如何在电子邮件系统中设置用户别名，以帮助大家在生产环境中更好地控制、管理电子邮件账户以及信箱地址，以及如何使用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Thunderbird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客户端完成日常的邮件收发工作。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0320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电子邮件系统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05076" y="5624851"/>
            <a:ext cx="7181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E-mail System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flipV="1">
            <a:off x="4210051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91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电子邮件协议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655BB5C-489D-4E61-9620-85D53EEA2597}"/>
              </a:ext>
            </a:extLst>
          </p:cNvPr>
          <p:cNvGrpSpPr/>
          <p:nvPr/>
        </p:nvGrpSpPr>
        <p:grpSpPr>
          <a:xfrm>
            <a:off x="884168" y="1834576"/>
            <a:ext cx="3277305" cy="3431905"/>
            <a:chOff x="695325" y="1834576"/>
            <a:chExt cx="3277305" cy="3431905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8E259738-41EB-4911-B4A0-C6EC2D6991BE}"/>
                </a:ext>
              </a:extLst>
            </p:cNvPr>
            <p:cNvSpPr/>
            <p:nvPr/>
          </p:nvSpPr>
          <p:spPr>
            <a:xfrm>
              <a:off x="707173" y="1834576"/>
              <a:ext cx="3257133" cy="3431905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72C52E0-2543-4E98-9A4C-4EAAB24806B7}"/>
                </a:ext>
              </a:extLst>
            </p:cNvPr>
            <p:cNvSpPr txBox="1"/>
            <p:nvPr/>
          </p:nvSpPr>
          <p:spPr>
            <a:xfrm>
              <a:off x="827851" y="2683066"/>
              <a:ext cx="3058350" cy="15261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 Mail Transfer Protocol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SMTP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），用于发送和中转发出的电子邮件，占用服务器的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TCP/25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端口。</a:t>
              </a: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BC585F6D-8977-4665-A2C1-99A7901E0066}"/>
                </a:ext>
              </a:extLst>
            </p:cNvPr>
            <p:cNvSpPr/>
            <p:nvPr/>
          </p:nvSpPr>
          <p:spPr>
            <a:xfrm>
              <a:off x="695325" y="1834577"/>
              <a:ext cx="3277305" cy="761043"/>
            </a:xfrm>
            <a:custGeom>
              <a:avLst/>
              <a:gdLst>
                <a:gd name="connsiteX0" fmla="*/ 74921 w 3268788"/>
                <a:gd name="connsiteY0" fmla="*/ 0 h 981652"/>
                <a:gd name="connsiteX1" fmla="*/ 3193867 w 3268788"/>
                <a:gd name="connsiteY1" fmla="*/ 0 h 981652"/>
                <a:gd name="connsiteX2" fmla="*/ 3268788 w 3268788"/>
                <a:gd name="connsiteY2" fmla="*/ 74921 h 981652"/>
                <a:gd name="connsiteX3" fmla="*/ 3268788 w 3268788"/>
                <a:gd name="connsiteY3" fmla="*/ 981652 h 981652"/>
                <a:gd name="connsiteX4" fmla="*/ 0 w 3268788"/>
                <a:gd name="connsiteY4" fmla="*/ 981652 h 981652"/>
                <a:gd name="connsiteX5" fmla="*/ 0 w 3268788"/>
                <a:gd name="connsiteY5" fmla="*/ 74921 h 981652"/>
                <a:gd name="connsiteX6" fmla="*/ 74921 w 3268788"/>
                <a:gd name="connsiteY6" fmla="*/ 0 h 9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788" h="981652">
                  <a:moveTo>
                    <a:pt x="74921" y="0"/>
                  </a:moveTo>
                  <a:lnTo>
                    <a:pt x="3193867" y="0"/>
                  </a:lnTo>
                  <a:cubicBezTo>
                    <a:pt x="3235245" y="0"/>
                    <a:pt x="3268788" y="33543"/>
                    <a:pt x="3268788" y="74921"/>
                  </a:cubicBezTo>
                  <a:lnTo>
                    <a:pt x="3268788" y="981652"/>
                  </a:lnTo>
                  <a:lnTo>
                    <a:pt x="0" y="981652"/>
                  </a:lnTo>
                  <a:lnTo>
                    <a:pt x="0" y="74921"/>
                  </a:lnTo>
                  <a:cubicBezTo>
                    <a:pt x="0" y="33543"/>
                    <a:pt x="33543" y="0"/>
                    <a:pt x="74921" y="0"/>
                  </a:cubicBezTo>
                  <a:close/>
                </a:path>
              </a:pathLst>
            </a:custGeom>
            <a:gradFill>
              <a:gsLst>
                <a:gs pos="16000">
                  <a:srgbClr val="007DD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E750C77-AB35-4E26-B84A-22F8314DBE18}"/>
                </a:ext>
              </a:extLst>
            </p:cNvPr>
            <p:cNvSpPr txBox="1"/>
            <p:nvPr/>
          </p:nvSpPr>
          <p:spPr>
            <a:xfrm>
              <a:off x="827850" y="2101262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简单邮件传输协议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06D1D7F-BEA4-40A2-897A-B4727369C6A1}"/>
              </a:ext>
            </a:extLst>
          </p:cNvPr>
          <p:cNvGrpSpPr/>
          <p:nvPr/>
        </p:nvGrpSpPr>
        <p:grpSpPr>
          <a:xfrm>
            <a:off x="4439533" y="1834576"/>
            <a:ext cx="3277305" cy="3431905"/>
            <a:chOff x="695325" y="1834576"/>
            <a:chExt cx="3277305" cy="3431905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3F3A2F21-B5EC-4C71-9A77-1BE2A54D2E1B}"/>
                </a:ext>
              </a:extLst>
            </p:cNvPr>
            <p:cNvSpPr/>
            <p:nvPr/>
          </p:nvSpPr>
          <p:spPr>
            <a:xfrm>
              <a:off x="707173" y="1834576"/>
              <a:ext cx="3257133" cy="3431905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2C9F566-C077-406E-BFC4-47BE18838CF2}"/>
                </a:ext>
              </a:extLst>
            </p:cNvPr>
            <p:cNvSpPr txBox="1"/>
            <p:nvPr/>
          </p:nvSpPr>
          <p:spPr>
            <a:xfrm>
              <a:off x="827851" y="2683066"/>
              <a:ext cx="3058350" cy="11568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Post Office Protocol 3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），用于将电子邮件存储到本地主机，占用服务器的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TCP/110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端口。</a:t>
              </a: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BFD9CD15-EC57-4EB6-817C-2659F5BEA839}"/>
                </a:ext>
              </a:extLst>
            </p:cNvPr>
            <p:cNvSpPr/>
            <p:nvPr/>
          </p:nvSpPr>
          <p:spPr>
            <a:xfrm>
              <a:off x="695325" y="1834577"/>
              <a:ext cx="3277305" cy="761043"/>
            </a:xfrm>
            <a:custGeom>
              <a:avLst/>
              <a:gdLst>
                <a:gd name="connsiteX0" fmla="*/ 74921 w 3268788"/>
                <a:gd name="connsiteY0" fmla="*/ 0 h 981652"/>
                <a:gd name="connsiteX1" fmla="*/ 3193867 w 3268788"/>
                <a:gd name="connsiteY1" fmla="*/ 0 h 981652"/>
                <a:gd name="connsiteX2" fmla="*/ 3268788 w 3268788"/>
                <a:gd name="connsiteY2" fmla="*/ 74921 h 981652"/>
                <a:gd name="connsiteX3" fmla="*/ 3268788 w 3268788"/>
                <a:gd name="connsiteY3" fmla="*/ 981652 h 981652"/>
                <a:gd name="connsiteX4" fmla="*/ 0 w 3268788"/>
                <a:gd name="connsiteY4" fmla="*/ 981652 h 981652"/>
                <a:gd name="connsiteX5" fmla="*/ 0 w 3268788"/>
                <a:gd name="connsiteY5" fmla="*/ 74921 h 981652"/>
                <a:gd name="connsiteX6" fmla="*/ 74921 w 3268788"/>
                <a:gd name="connsiteY6" fmla="*/ 0 h 9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788" h="981652">
                  <a:moveTo>
                    <a:pt x="74921" y="0"/>
                  </a:moveTo>
                  <a:lnTo>
                    <a:pt x="3193867" y="0"/>
                  </a:lnTo>
                  <a:cubicBezTo>
                    <a:pt x="3235245" y="0"/>
                    <a:pt x="3268788" y="33543"/>
                    <a:pt x="3268788" y="74921"/>
                  </a:cubicBezTo>
                  <a:lnTo>
                    <a:pt x="3268788" y="981652"/>
                  </a:lnTo>
                  <a:lnTo>
                    <a:pt x="0" y="981652"/>
                  </a:lnTo>
                  <a:lnTo>
                    <a:pt x="0" y="74921"/>
                  </a:lnTo>
                  <a:cubicBezTo>
                    <a:pt x="0" y="33543"/>
                    <a:pt x="33543" y="0"/>
                    <a:pt x="74921" y="0"/>
                  </a:cubicBezTo>
                  <a:close/>
                </a:path>
              </a:pathLst>
            </a:custGeom>
            <a:gradFill>
              <a:gsLst>
                <a:gs pos="16000">
                  <a:srgbClr val="007DD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3524675-6835-4B80-899E-4F21CE5A0DFB}"/>
                </a:ext>
              </a:extLst>
            </p:cNvPr>
            <p:cNvSpPr txBox="1"/>
            <p:nvPr/>
          </p:nvSpPr>
          <p:spPr>
            <a:xfrm>
              <a:off x="827850" y="2101262"/>
              <a:ext cx="18822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邮局协议版本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F97E10B-D937-405F-9A60-DC5B9921645E}"/>
              </a:ext>
            </a:extLst>
          </p:cNvPr>
          <p:cNvGrpSpPr/>
          <p:nvPr/>
        </p:nvGrpSpPr>
        <p:grpSpPr>
          <a:xfrm>
            <a:off x="7994898" y="1834576"/>
            <a:ext cx="3277305" cy="3431905"/>
            <a:chOff x="695325" y="1834576"/>
            <a:chExt cx="3277305" cy="3431905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D8695E4D-B88D-4294-9629-AAFAD3646F7B}"/>
                </a:ext>
              </a:extLst>
            </p:cNvPr>
            <p:cNvSpPr/>
            <p:nvPr/>
          </p:nvSpPr>
          <p:spPr>
            <a:xfrm>
              <a:off x="707173" y="1834576"/>
              <a:ext cx="3257133" cy="3431905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AD886C9-1C79-41A0-8D16-7768455C2932}"/>
                </a:ext>
              </a:extLst>
            </p:cNvPr>
            <p:cNvSpPr txBox="1"/>
            <p:nvPr/>
          </p:nvSpPr>
          <p:spPr>
            <a:xfrm>
              <a:off x="827851" y="2683066"/>
              <a:ext cx="3058350" cy="15261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Internet Message Access Protocol 4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），用于在本地主机上访问邮件，占用服务器的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TCP/143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端口。</a:t>
              </a: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68F53F17-AF7C-444C-BA0E-77BAA2AA031D}"/>
                </a:ext>
              </a:extLst>
            </p:cNvPr>
            <p:cNvSpPr/>
            <p:nvPr/>
          </p:nvSpPr>
          <p:spPr>
            <a:xfrm>
              <a:off x="695325" y="1834577"/>
              <a:ext cx="3277305" cy="761043"/>
            </a:xfrm>
            <a:custGeom>
              <a:avLst/>
              <a:gdLst>
                <a:gd name="connsiteX0" fmla="*/ 74921 w 3268788"/>
                <a:gd name="connsiteY0" fmla="*/ 0 h 981652"/>
                <a:gd name="connsiteX1" fmla="*/ 3193867 w 3268788"/>
                <a:gd name="connsiteY1" fmla="*/ 0 h 981652"/>
                <a:gd name="connsiteX2" fmla="*/ 3268788 w 3268788"/>
                <a:gd name="connsiteY2" fmla="*/ 74921 h 981652"/>
                <a:gd name="connsiteX3" fmla="*/ 3268788 w 3268788"/>
                <a:gd name="connsiteY3" fmla="*/ 981652 h 981652"/>
                <a:gd name="connsiteX4" fmla="*/ 0 w 3268788"/>
                <a:gd name="connsiteY4" fmla="*/ 981652 h 981652"/>
                <a:gd name="connsiteX5" fmla="*/ 0 w 3268788"/>
                <a:gd name="connsiteY5" fmla="*/ 74921 h 981652"/>
                <a:gd name="connsiteX6" fmla="*/ 74921 w 3268788"/>
                <a:gd name="connsiteY6" fmla="*/ 0 h 9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788" h="981652">
                  <a:moveTo>
                    <a:pt x="74921" y="0"/>
                  </a:moveTo>
                  <a:lnTo>
                    <a:pt x="3193867" y="0"/>
                  </a:lnTo>
                  <a:cubicBezTo>
                    <a:pt x="3235245" y="0"/>
                    <a:pt x="3268788" y="33543"/>
                    <a:pt x="3268788" y="74921"/>
                  </a:cubicBezTo>
                  <a:lnTo>
                    <a:pt x="3268788" y="981652"/>
                  </a:lnTo>
                  <a:lnTo>
                    <a:pt x="0" y="981652"/>
                  </a:lnTo>
                  <a:lnTo>
                    <a:pt x="0" y="74921"/>
                  </a:lnTo>
                  <a:cubicBezTo>
                    <a:pt x="0" y="33543"/>
                    <a:pt x="33543" y="0"/>
                    <a:pt x="74921" y="0"/>
                  </a:cubicBezTo>
                  <a:close/>
                </a:path>
              </a:pathLst>
            </a:custGeom>
            <a:gradFill>
              <a:gsLst>
                <a:gs pos="16000">
                  <a:srgbClr val="007DD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F0301E7-6305-4D63-9FD7-A095AF8B7B4E}"/>
                </a:ext>
              </a:extLst>
            </p:cNvPr>
            <p:cNvSpPr txBox="1"/>
            <p:nvPr/>
          </p:nvSpPr>
          <p:spPr>
            <a:xfrm>
              <a:off x="827850" y="2101262"/>
              <a:ext cx="3108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Internet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消息访问协议版本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5442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电子邮件系统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DD26B3E-BC2E-478E-963A-DD65BB04F8BA}"/>
              </a:ext>
            </a:extLst>
          </p:cNvPr>
          <p:cNvSpPr/>
          <p:nvPr/>
        </p:nvSpPr>
        <p:spPr>
          <a:xfrm>
            <a:off x="1208418" y="1545209"/>
            <a:ext cx="4784878" cy="4477904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5CDC05D-8AE7-42FD-94D9-206C35834537}"/>
              </a:ext>
            </a:extLst>
          </p:cNvPr>
          <p:cNvSpPr txBox="1"/>
          <p:nvPr/>
        </p:nvSpPr>
        <p:spPr>
          <a:xfrm>
            <a:off x="1361134" y="2353942"/>
            <a:ext cx="4485968" cy="3372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在电子邮件系统中，为用户收发邮件的服务器名为邮件用户代理（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Mail User Agent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MUA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用于保存用户邮件的“信箱”服务器为邮件投递代理（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Mail Delivery Agent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MDA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），其工作职责是把来自于邮件传输代理（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Mail Transfer Agent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MTA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）的邮件保存到本地的收件箱中。其中，这个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MTA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的工作职责是转发处理不同电子邮件服务供应商之间的邮件，把来自于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MUA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的邮件转发到合适的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MTA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服务器。</a:t>
            </a: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1550CC39-D83A-4201-82A4-A7BEDD8283A3}"/>
              </a:ext>
            </a:extLst>
          </p:cNvPr>
          <p:cNvSpPr/>
          <p:nvPr/>
        </p:nvSpPr>
        <p:spPr>
          <a:xfrm>
            <a:off x="1196570" y="1545209"/>
            <a:ext cx="4814510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00ADCEB-5F8B-454B-920E-B42C3D171682}"/>
              </a:ext>
            </a:extLst>
          </p:cNvPr>
          <p:cNvSpPr txBox="1"/>
          <p:nvPr/>
        </p:nvSpPr>
        <p:spPr>
          <a:xfrm>
            <a:off x="1329096" y="181189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电子邮件系统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E2C10A3A-307F-44E6-B400-A2FB83C10C69}"/>
              </a:ext>
            </a:extLst>
          </p:cNvPr>
          <p:cNvSpPr/>
          <p:nvPr/>
        </p:nvSpPr>
        <p:spPr>
          <a:xfrm>
            <a:off x="6276628" y="1545209"/>
            <a:ext cx="4662291" cy="4477904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E6D146C-A395-412B-B818-CD754830CD89}"/>
              </a:ext>
            </a:extLst>
          </p:cNvPr>
          <p:cNvSpPr txBox="1"/>
          <p:nvPr/>
        </p:nvSpPr>
        <p:spPr>
          <a:xfrm>
            <a:off x="6835807" y="5196423"/>
            <a:ext cx="3543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电子邮件的传输过程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图片 351" descr="说明: 第15章 使用Postfix与Dovecot部署邮件系统第15章 使用Postfix与Dovecot部署邮件系统">
            <a:extLst>
              <a:ext uri="{FF2B5EF4-FFF2-40B4-BE49-F238E27FC236}">
                <a16:creationId xmlns:a16="http://schemas.microsoft.com/office/drawing/2014/main" id="{9AF901FC-DFFD-4D8D-B384-D7BBCBAC5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628" y="2723115"/>
            <a:ext cx="4662291" cy="10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981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电子邮件系统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87F80D1-6698-41B3-B91F-89C57E985FC1}"/>
              </a:ext>
            </a:extLst>
          </p:cNvPr>
          <p:cNvCxnSpPr>
            <a:cxnSpLocks/>
          </p:cNvCxnSpPr>
          <p:nvPr/>
        </p:nvCxnSpPr>
        <p:spPr>
          <a:xfrm>
            <a:off x="1979931" y="2119668"/>
            <a:ext cx="276306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4EDF8879-E6B8-432B-9632-8788BE3AAC57}"/>
              </a:ext>
            </a:extLst>
          </p:cNvPr>
          <p:cNvSpPr txBox="1"/>
          <p:nvPr/>
        </p:nvSpPr>
        <p:spPr>
          <a:xfrm>
            <a:off x="1901992" y="1562865"/>
            <a:ext cx="299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添加反垃圾与反病毒模块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0FD0C65-E3F0-4EE0-84F5-9D2197331DFA}"/>
              </a:ext>
            </a:extLst>
          </p:cNvPr>
          <p:cNvSpPr txBox="1"/>
          <p:nvPr/>
        </p:nvSpPr>
        <p:spPr>
          <a:xfrm>
            <a:off x="869119" y="2130396"/>
            <a:ext cx="3873873" cy="75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它能够很有效地阻止垃圾邮件或病毒邮件对企业信箱的干扰。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4698515-880C-43D4-8712-374A731C8F43}"/>
              </a:ext>
            </a:extLst>
          </p:cNvPr>
          <p:cNvCxnSpPr>
            <a:cxnSpLocks/>
          </p:cNvCxnSpPr>
          <p:nvPr/>
        </p:nvCxnSpPr>
        <p:spPr>
          <a:xfrm>
            <a:off x="7426916" y="2108865"/>
            <a:ext cx="27648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872BAB7-2B1F-424D-9DA3-FB22192FF2BD}"/>
              </a:ext>
            </a:extLst>
          </p:cNvPr>
          <p:cNvSpPr txBox="1"/>
          <p:nvPr/>
        </p:nvSpPr>
        <p:spPr>
          <a:xfrm>
            <a:off x="7436563" y="1592469"/>
            <a:ext cx="299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对邮件加密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A4EBC0-560C-4291-8B46-1947BA80E984}"/>
              </a:ext>
            </a:extLst>
          </p:cNvPr>
          <p:cNvSpPr txBox="1"/>
          <p:nvPr/>
        </p:nvSpPr>
        <p:spPr>
          <a:xfrm>
            <a:off x="7426917" y="2119593"/>
            <a:ext cx="3873872" cy="75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dirty="0"/>
              <a:t>可有效保护邮件内容不被黑客盗取和篡改。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0CE4900-D5F6-4C5F-B6C7-3D21B3634CD9}"/>
              </a:ext>
            </a:extLst>
          </p:cNvPr>
          <p:cNvCxnSpPr>
            <a:cxnSpLocks/>
          </p:cNvCxnSpPr>
          <p:nvPr/>
        </p:nvCxnSpPr>
        <p:spPr>
          <a:xfrm>
            <a:off x="1979931" y="4412404"/>
            <a:ext cx="276306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1110049-624C-4CB3-9A95-CF145FE0F3DC}"/>
              </a:ext>
            </a:extLst>
          </p:cNvPr>
          <p:cNvSpPr txBox="1"/>
          <p:nvPr/>
        </p:nvSpPr>
        <p:spPr>
          <a:xfrm>
            <a:off x="1901992" y="3877911"/>
            <a:ext cx="299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添加邮件监控审核模块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5DB12E7-44B8-464A-8C1E-9FAD952245CD}"/>
              </a:ext>
            </a:extLst>
          </p:cNvPr>
          <p:cNvSpPr txBox="1"/>
          <p:nvPr/>
        </p:nvSpPr>
        <p:spPr>
          <a:xfrm>
            <a:off x="869119" y="4393766"/>
            <a:ext cx="3873873" cy="109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dirty="0"/>
              <a:t>可有效地监控企业全体员工的邮件中是否有敏感词，是否有透露企业资料等违规行为。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BDEEDD9-5329-47C4-853D-A494913E4D14}"/>
              </a:ext>
            </a:extLst>
          </p:cNvPr>
          <p:cNvCxnSpPr/>
          <p:nvPr/>
        </p:nvCxnSpPr>
        <p:spPr>
          <a:xfrm>
            <a:off x="7426919" y="4371549"/>
            <a:ext cx="27648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8822966-1B87-4DDF-8FB0-90985B334B69}"/>
              </a:ext>
            </a:extLst>
          </p:cNvPr>
          <p:cNvSpPr txBox="1"/>
          <p:nvPr/>
        </p:nvSpPr>
        <p:spPr>
          <a:xfrm>
            <a:off x="7436565" y="3829691"/>
            <a:ext cx="299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保障稳定性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9708AFB-6221-4C12-9F5C-16380DB6942A}"/>
              </a:ext>
            </a:extLst>
          </p:cNvPr>
          <p:cNvSpPr txBox="1"/>
          <p:nvPr/>
        </p:nvSpPr>
        <p:spPr>
          <a:xfrm>
            <a:off x="7426918" y="4352911"/>
            <a:ext cx="3873873" cy="179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dirty="0"/>
              <a:t>电子邮件系统的稳定性至关重要，运维人员应做到保证电子邮件系统的稳定运行，并及时做好防范分布式拒绝服务（</a:t>
            </a:r>
            <a:r>
              <a:rPr lang="en-US" altLang="zh-CN" dirty="0"/>
              <a:t>Distributed Denial of Service</a:t>
            </a:r>
            <a:r>
              <a:rPr lang="zh-CN" altLang="en-US" dirty="0"/>
              <a:t>，</a:t>
            </a:r>
            <a:r>
              <a:rPr lang="en-US" altLang="zh-CN" dirty="0"/>
              <a:t>DDoS</a:t>
            </a:r>
            <a:r>
              <a:rPr lang="zh-CN" altLang="en-US" dirty="0"/>
              <a:t>）攻击的准备。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E8BF75E-DEBF-4608-83A9-54DF074C00E0}"/>
              </a:ext>
            </a:extLst>
          </p:cNvPr>
          <p:cNvSpPr/>
          <p:nvPr/>
        </p:nvSpPr>
        <p:spPr>
          <a:xfrm>
            <a:off x="5181599" y="2496203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0B5ED37-1796-45BE-A116-2FF1CE51D20B}"/>
              </a:ext>
            </a:extLst>
          </p:cNvPr>
          <p:cNvSpPr/>
          <p:nvPr/>
        </p:nvSpPr>
        <p:spPr>
          <a:xfrm>
            <a:off x="4928680" y="2126552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DD88A4B-8311-4BB1-BA1B-A93598780AC7}"/>
              </a:ext>
            </a:extLst>
          </p:cNvPr>
          <p:cNvSpPr/>
          <p:nvPr/>
        </p:nvSpPr>
        <p:spPr>
          <a:xfrm>
            <a:off x="4675761" y="2496203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7385E5D-9650-4763-AE47-E527EE7F04A1}"/>
              </a:ext>
            </a:extLst>
          </p:cNvPr>
          <p:cNvSpPr txBox="1"/>
          <p:nvPr/>
        </p:nvSpPr>
        <p:spPr>
          <a:xfrm>
            <a:off x="5411943" y="3122584"/>
            <a:ext cx="13681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事项</a:t>
            </a:r>
          </a:p>
        </p:txBody>
      </p:sp>
    </p:spTree>
    <p:extLst>
      <p:ext uri="{BB962C8B-B14F-4D97-AF65-F5344CB8AC3E}">
        <p14:creationId xmlns:p14="http://schemas.microsoft.com/office/powerpoint/2010/main" val="241368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0" grpId="0" animBg="1"/>
      <p:bldP spid="35" grpId="0" animBg="1"/>
      <p:bldP spid="37" grpId="0" animBg="1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部署基础的电子邮件系统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TWO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直角三角形 14"/>
          <p:cNvSpPr>
            <a:spLocks noChangeAspect="1"/>
          </p:cNvSpPr>
          <p:nvPr/>
        </p:nvSpPr>
        <p:spPr>
          <a:xfrm rot="5400000" flipV="1">
            <a:off x="6181948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9C94EE-C5CA-4EB8-9D3E-C8A7C8CB725B}"/>
              </a:ext>
            </a:extLst>
          </p:cNvPr>
          <p:cNvSpPr txBox="1"/>
          <p:nvPr/>
        </p:nvSpPr>
        <p:spPr>
          <a:xfrm>
            <a:off x="2240797" y="5581590"/>
            <a:ext cx="7710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Deploy Basic E-mail System</a:t>
            </a:r>
          </a:p>
        </p:txBody>
      </p:sp>
    </p:spTree>
    <p:extLst>
      <p:ext uri="{BB962C8B-B14F-4D97-AF65-F5344CB8AC3E}">
        <p14:creationId xmlns:p14="http://schemas.microsoft.com/office/powerpoint/2010/main" val="107203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部署基础的电子邮件系统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EDF6B1BD-25E9-440D-8F95-2FB36CB59B83}"/>
              </a:ext>
            </a:extLst>
          </p:cNvPr>
          <p:cNvSpPr/>
          <p:nvPr/>
        </p:nvSpPr>
        <p:spPr>
          <a:xfrm>
            <a:off x="1208418" y="1545209"/>
            <a:ext cx="4784878" cy="4477904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92F595A-9788-470F-BFC9-CBECBC07FDAE}"/>
              </a:ext>
            </a:extLst>
          </p:cNvPr>
          <p:cNvSpPr txBox="1"/>
          <p:nvPr/>
        </p:nvSpPr>
        <p:spPr>
          <a:xfrm>
            <a:off x="1361134" y="2353942"/>
            <a:ext cx="4485968" cy="263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一个最基础的电子邮件系统肯定要能提供发件服务和收件服务，为此需要使用基于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SMTP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Postfix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服务程序提供发件服务功能，并使用基于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POP3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协议的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Dovecot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服务程序提供收件服务功能。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这样一来，用户就可以使用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Outlook Express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Foxmail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等客户端服务程序正常收发邮件了。</a:t>
            </a: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7DA45FBB-C3FB-4CD8-9B52-1CC225137B1F}"/>
              </a:ext>
            </a:extLst>
          </p:cNvPr>
          <p:cNvSpPr/>
          <p:nvPr/>
        </p:nvSpPr>
        <p:spPr>
          <a:xfrm>
            <a:off x="1196570" y="1545209"/>
            <a:ext cx="4814510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80F2E7F-F714-4599-BEC1-2F19B60A7512}"/>
              </a:ext>
            </a:extLst>
          </p:cNvPr>
          <p:cNvSpPr txBox="1"/>
          <p:nvPr/>
        </p:nvSpPr>
        <p:spPr>
          <a:xfrm>
            <a:off x="1329096" y="1811894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部署基础的电子邮件系统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383B340A-357D-495E-8477-A62AADDE0E0C}"/>
              </a:ext>
            </a:extLst>
          </p:cNvPr>
          <p:cNvSpPr/>
          <p:nvPr/>
        </p:nvSpPr>
        <p:spPr>
          <a:xfrm>
            <a:off x="6276628" y="1545209"/>
            <a:ext cx="4662291" cy="4477904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BA64F9A-E559-4A1D-B7C1-2B8A7917B6E8}"/>
              </a:ext>
            </a:extLst>
          </p:cNvPr>
          <p:cNvSpPr txBox="1"/>
          <p:nvPr/>
        </p:nvSpPr>
        <p:spPr>
          <a:xfrm>
            <a:off x="6835807" y="5196423"/>
            <a:ext cx="3543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电子邮件系统的工作流程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E5189A-B534-4ADF-BB29-99C66872D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31" y="2353942"/>
            <a:ext cx="4358484" cy="194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439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学术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3738</TotalTime>
  <Words>1939</Words>
  <Application>Microsoft Office PowerPoint</Application>
  <PresentationFormat>宽屏</PresentationFormat>
  <Paragraphs>243</Paragraphs>
  <Slides>29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等线</vt:lpstr>
      <vt:lpstr>思源黑体 CN Bold</vt:lpstr>
      <vt:lpstr>微软雅黑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郭 荣</cp:lastModifiedBy>
  <cp:revision>557</cp:revision>
  <dcterms:created xsi:type="dcterms:W3CDTF">2015-03-26T07:55:48Z</dcterms:created>
  <dcterms:modified xsi:type="dcterms:W3CDTF">2021-09-13T07:50:24Z</dcterms:modified>
  <cp:category>PPTS</cp:category>
</cp:coreProperties>
</file>